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257" r:id="rId3"/>
    <p:sldId id="258" r:id="rId4"/>
    <p:sldId id="259" r:id="rId5"/>
    <p:sldId id="260" r:id="rId6"/>
    <p:sldId id="268" r:id="rId7"/>
    <p:sldId id="267" r:id="rId8"/>
    <p:sldId id="266" r:id="rId9"/>
    <p:sldId id="262" r:id="rId10"/>
    <p:sldId id="261" r:id="rId11"/>
    <p:sldId id="264" r:id="rId12"/>
    <p:sldId id="269" r:id="rId13"/>
    <p:sldId id="278" r:id="rId14"/>
    <p:sldId id="265" r:id="rId15"/>
    <p:sldId id="263" r:id="rId16"/>
    <p:sldId id="270" r:id="rId17"/>
    <p:sldId id="271" r:id="rId18"/>
    <p:sldId id="272" r:id="rId19"/>
    <p:sldId id="273" r:id="rId20"/>
    <p:sldId id="275" r:id="rId21"/>
    <p:sldId id="274" r:id="rId22"/>
    <p:sldId id="276" r:id="rId23"/>
    <p:sldId id="277" r:id="rId24"/>
    <p:sldId id="293" r:id="rId25"/>
    <p:sldId id="292" r:id="rId26"/>
    <p:sldId id="288" r:id="rId27"/>
    <p:sldId id="279" r:id="rId28"/>
    <p:sldId id="280" r:id="rId29"/>
    <p:sldId id="281" r:id="rId30"/>
    <p:sldId id="282" r:id="rId31"/>
    <p:sldId id="290" r:id="rId32"/>
    <p:sldId id="283" r:id="rId33"/>
    <p:sldId id="284" r:id="rId34"/>
    <p:sldId id="289" r:id="rId35"/>
    <p:sldId id="285" r:id="rId36"/>
    <p:sldId id="291"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varScale="1">
        <p:scale>
          <a:sx n="57" d="100"/>
          <a:sy n="57" d="100"/>
        </p:scale>
        <p:origin x="11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4C3549-7290-48E2-8AFF-32D281DC448C}"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B1841-9844-4C2A-A692-B48D0D293EAA}" type="slidenum">
              <a:rPr lang="en-US" smtClean="0"/>
              <a:t>‹#›</a:t>
            </a:fld>
            <a:endParaRPr lang="en-US" dirty="0"/>
          </a:p>
        </p:txBody>
      </p:sp>
    </p:spTree>
    <p:extLst>
      <p:ext uri="{BB962C8B-B14F-4D97-AF65-F5344CB8AC3E}">
        <p14:creationId xmlns:p14="http://schemas.microsoft.com/office/powerpoint/2010/main" val="347567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2</a:t>
            </a:fld>
            <a:endParaRPr lang="en-US" dirty="0"/>
          </a:p>
        </p:txBody>
      </p:sp>
    </p:spTree>
    <p:extLst>
      <p:ext uri="{BB962C8B-B14F-4D97-AF65-F5344CB8AC3E}">
        <p14:creationId xmlns:p14="http://schemas.microsoft.com/office/powerpoint/2010/main" val="215827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32</a:t>
            </a:fld>
            <a:endParaRPr lang="en-US" dirty="0"/>
          </a:p>
        </p:txBody>
      </p:sp>
    </p:spTree>
    <p:extLst>
      <p:ext uri="{BB962C8B-B14F-4D97-AF65-F5344CB8AC3E}">
        <p14:creationId xmlns:p14="http://schemas.microsoft.com/office/powerpoint/2010/main" val="90057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35</a:t>
            </a:fld>
            <a:endParaRPr lang="en-US" dirty="0"/>
          </a:p>
        </p:txBody>
      </p:sp>
    </p:spTree>
    <p:extLst>
      <p:ext uri="{BB962C8B-B14F-4D97-AF65-F5344CB8AC3E}">
        <p14:creationId xmlns:p14="http://schemas.microsoft.com/office/powerpoint/2010/main" val="215979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4</a:t>
            </a:fld>
            <a:endParaRPr lang="en-US" dirty="0"/>
          </a:p>
        </p:txBody>
      </p:sp>
    </p:spTree>
    <p:extLst>
      <p:ext uri="{BB962C8B-B14F-4D97-AF65-F5344CB8AC3E}">
        <p14:creationId xmlns:p14="http://schemas.microsoft.com/office/powerpoint/2010/main" val="3239984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14</a:t>
            </a:fld>
            <a:endParaRPr lang="en-US" dirty="0"/>
          </a:p>
        </p:txBody>
      </p:sp>
    </p:spTree>
    <p:extLst>
      <p:ext uri="{BB962C8B-B14F-4D97-AF65-F5344CB8AC3E}">
        <p14:creationId xmlns:p14="http://schemas.microsoft.com/office/powerpoint/2010/main" val="2474470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17</a:t>
            </a:fld>
            <a:endParaRPr lang="en-US" dirty="0"/>
          </a:p>
        </p:txBody>
      </p:sp>
    </p:spTree>
    <p:extLst>
      <p:ext uri="{BB962C8B-B14F-4D97-AF65-F5344CB8AC3E}">
        <p14:creationId xmlns:p14="http://schemas.microsoft.com/office/powerpoint/2010/main" val="1310088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19</a:t>
            </a:fld>
            <a:endParaRPr lang="en-US" dirty="0"/>
          </a:p>
        </p:txBody>
      </p:sp>
    </p:spTree>
    <p:extLst>
      <p:ext uri="{BB962C8B-B14F-4D97-AF65-F5344CB8AC3E}">
        <p14:creationId xmlns:p14="http://schemas.microsoft.com/office/powerpoint/2010/main" val="174249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21</a:t>
            </a:fld>
            <a:endParaRPr lang="en-US" dirty="0"/>
          </a:p>
        </p:txBody>
      </p:sp>
    </p:spTree>
    <p:extLst>
      <p:ext uri="{BB962C8B-B14F-4D97-AF65-F5344CB8AC3E}">
        <p14:creationId xmlns:p14="http://schemas.microsoft.com/office/powerpoint/2010/main" val="3359124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23</a:t>
            </a:fld>
            <a:endParaRPr lang="en-US" dirty="0"/>
          </a:p>
        </p:txBody>
      </p:sp>
    </p:spTree>
    <p:extLst>
      <p:ext uri="{BB962C8B-B14F-4D97-AF65-F5344CB8AC3E}">
        <p14:creationId xmlns:p14="http://schemas.microsoft.com/office/powerpoint/2010/main" val="39552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27</a:t>
            </a:fld>
            <a:endParaRPr lang="en-US" dirty="0"/>
          </a:p>
        </p:txBody>
      </p:sp>
    </p:spTree>
    <p:extLst>
      <p:ext uri="{BB962C8B-B14F-4D97-AF65-F5344CB8AC3E}">
        <p14:creationId xmlns:p14="http://schemas.microsoft.com/office/powerpoint/2010/main" val="380855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B1841-9844-4C2A-A692-B48D0D293EAA}" type="slidenum">
              <a:rPr lang="en-US" smtClean="0"/>
              <a:t>29</a:t>
            </a:fld>
            <a:endParaRPr lang="en-US" dirty="0"/>
          </a:p>
        </p:txBody>
      </p:sp>
    </p:spTree>
    <p:extLst>
      <p:ext uri="{BB962C8B-B14F-4D97-AF65-F5344CB8AC3E}">
        <p14:creationId xmlns:p14="http://schemas.microsoft.com/office/powerpoint/2010/main" val="2116043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4031412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308860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1722662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6167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937323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349829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79493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4056226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191034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361268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1249989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152212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671166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376726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336748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1985451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1C8572-CFCD-41FB-B14C-732E8B6C1BB4}" type="datetimeFigureOut">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E03C7B-845C-4B88-A068-291D46FF10A9}" type="slidenum">
              <a:rPr lang="en-US" smtClean="0"/>
              <a:t>‹#›</a:t>
            </a:fld>
            <a:endParaRPr lang="en-US" dirty="0"/>
          </a:p>
        </p:txBody>
      </p:sp>
    </p:spTree>
    <p:extLst>
      <p:ext uri="{BB962C8B-B14F-4D97-AF65-F5344CB8AC3E}">
        <p14:creationId xmlns:p14="http://schemas.microsoft.com/office/powerpoint/2010/main" val="296148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E1C8572-CFCD-41FB-B14C-732E8B6C1BB4}" type="datetimeFigureOut">
              <a:rPr lang="en-US" smtClean="0"/>
              <a:t>12/8/2022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EE03C7B-845C-4B88-A068-291D46FF10A9}" type="slidenum">
              <a:rPr lang="en-US" smtClean="0"/>
              <a:t>‹#›</a:t>
            </a:fld>
            <a:endParaRPr lang="en-US" dirty="0"/>
          </a:p>
        </p:txBody>
      </p:sp>
    </p:spTree>
    <p:extLst>
      <p:ext uri="{BB962C8B-B14F-4D97-AF65-F5344CB8AC3E}">
        <p14:creationId xmlns:p14="http://schemas.microsoft.com/office/powerpoint/2010/main" val="137562189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18DA-6EFB-7BC7-F2D6-317A25AD7B96}"/>
              </a:ext>
            </a:extLst>
          </p:cNvPr>
          <p:cNvSpPr>
            <a:spLocks noGrp="1"/>
          </p:cNvSpPr>
          <p:nvPr>
            <p:ph type="ctrTitle"/>
          </p:nvPr>
        </p:nvSpPr>
        <p:spPr/>
        <p:txBody>
          <a:bodyPr/>
          <a:lstStyle/>
          <a:p>
            <a:r>
              <a:rPr lang="en-US" dirty="0"/>
              <a:t>12 Principles of design</a:t>
            </a:r>
          </a:p>
        </p:txBody>
      </p:sp>
      <p:sp>
        <p:nvSpPr>
          <p:cNvPr id="3" name="Subtitle 2">
            <a:extLst>
              <a:ext uri="{FF2B5EF4-FFF2-40B4-BE49-F238E27FC236}">
                <a16:creationId xmlns:a16="http://schemas.microsoft.com/office/drawing/2014/main" id="{6A6F4A4F-FCB2-83EE-37BE-FB684C160C45}"/>
              </a:ext>
            </a:extLst>
          </p:cNvPr>
          <p:cNvSpPr>
            <a:spLocks noGrp="1"/>
          </p:cNvSpPr>
          <p:nvPr>
            <p:ph type="subTitle" idx="1"/>
          </p:nvPr>
        </p:nvSpPr>
        <p:spPr/>
        <p:txBody>
          <a:bodyPr>
            <a:normAutofit/>
          </a:bodyPr>
          <a:lstStyle/>
          <a:p>
            <a:r>
              <a:rPr lang="en-US" sz="4000" u="sng" dirty="0">
                <a:solidFill>
                  <a:schemeClr val="accent1"/>
                </a:solidFill>
              </a:rPr>
              <a:t>ietf.org</a:t>
            </a:r>
          </a:p>
        </p:txBody>
      </p:sp>
    </p:spTree>
    <p:extLst>
      <p:ext uri="{BB962C8B-B14F-4D97-AF65-F5344CB8AC3E}">
        <p14:creationId xmlns:p14="http://schemas.microsoft.com/office/powerpoint/2010/main" val="3940282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5F6FF2-63C8-F3F3-12AA-BEB3ACE292B3}"/>
              </a:ext>
            </a:extLst>
          </p:cNvPr>
          <p:cNvSpPr txBox="1"/>
          <p:nvPr/>
        </p:nvSpPr>
        <p:spPr>
          <a:xfrm>
            <a:off x="992458" y="752057"/>
            <a:ext cx="4873083" cy="584775"/>
          </a:xfrm>
          <a:prstGeom prst="rect">
            <a:avLst/>
          </a:prstGeom>
          <a:noFill/>
        </p:spPr>
        <p:txBody>
          <a:bodyPr wrap="square" rtlCol="0">
            <a:spAutoFit/>
          </a:bodyPr>
          <a:lstStyle/>
          <a:p>
            <a:r>
              <a:rPr lang="en-US" sz="3200" b="1" u="sng" dirty="0">
                <a:solidFill>
                  <a:schemeClr val="tx2"/>
                </a:solidFill>
              </a:rPr>
              <a:t>3- Familiarity</a:t>
            </a:r>
            <a:endParaRPr lang="en-US" dirty="0">
              <a:solidFill>
                <a:schemeClr val="tx2"/>
              </a:solidFill>
            </a:endParaRPr>
          </a:p>
        </p:txBody>
      </p:sp>
      <p:sp>
        <p:nvSpPr>
          <p:cNvPr id="3" name="TextBox 2">
            <a:extLst>
              <a:ext uri="{FF2B5EF4-FFF2-40B4-BE49-F238E27FC236}">
                <a16:creationId xmlns:a16="http://schemas.microsoft.com/office/drawing/2014/main" id="{297B14B8-4AC6-58D8-0A04-8DC7E98BA69B}"/>
              </a:ext>
            </a:extLst>
          </p:cNvPr>
          <p:cNvSpPr txBox="1"/>
          <p:nvPr/>
        </p:nvSpPr>
        <p:spPr>
          <a:xfrm>
            <a:off x="1214321" y="1225320"/>
            <a:ext cx="8398030" cy="830997"/>
          </a:xfrm>
          <a:prstGeom prst="rect">
            <a:avLst/>
          </a:prstGeom>
          <a:noFill/>
        </p:spPr>
        <p:txBody>
          <a:bodyPr wrap="square" rtlCol="0">
            <a:spAutoFit/>
          </a:bodyPr>
          <a:lstStyle/>
          <a:p>
            <a:r>
              <a:rPr lang="en-US" sz="2400" dirty="0"/>
              <a:t>  According to the web activities and the target audience, the web site is mostly familiar to its users. </a:t>
            </a:r>
          </a:p>
        </p:txBody>
      </p:sp>
      <p:sp>
        <p:nvSpPr>
          <p:cNvPr id="4" name="TextBox 3">
            <a:extLst>
              <a:ext uri="{FF2B5EF4-FFF2-40B4-BE49-F238E27FC236}">
                <a16:creationId xmlns:a16="http://schemas.microsoft.com/office/drawing/2014/main" id="{50C38783-0000-3B2B-58CF-6652A56C781B}"/>
              </a:ext>
            </a:extLst>
          </p:cNvPr>
          <p:cNvSpPr txBox="1"/>
          <p:nvPr/>
        </p:nvSpPr>
        <p:spPr>
          <a:xfrm>
            <a:off x="898039" y="2174597"/>
            <a:ext cx="4967502" cy="4308872"/>
          </a:xfrm>
          <a:prstGeom prst="rect">
            <a:avLst/>
          </a:prstGeom>
          <a:noFill/>
        </p:spPr>
        <p:txBody>
          <a:bodyPr wrap="square" rtlCol="0">
            <a:spAutoFit/>
          </a:bodyPr>
          <a:lstStyle/>
          <a:p>
            <a:r>
              <a:rPr lang="en-US" dirty="0">
                <a:solidFill>
                  <a:srgbClr val="00B050"/>
                </a:solidFill>
              </a:rPr>
              <a:t>Positive points:</a:t>
            </a:r>
          </a:p>
          <a:p>
            <a:pPr marL="285750" indent="-285750">
              <a:buFont typeface="Arial" panose="020B0604020202020204" pitchFamily="34" charset="0"/>
              <a:buChar char="•"/>
            </a:pPr>
            <a:r>
              <a:rPr lang="en-US" dirty="0">
                <a:solidFill>
                  <a:srgbClr val="00B050"/>
                </a:solidFill>
              </a:rPr>
              <a:t>The web language is only in English which is good enough for its users, since the organization service is only preformed in USA</a:t>
            </a:r>
          </a:p>
          <a:p>
            <a:pPr marL="457200" indent="-457200">
              <a:buFont typeface="+mj-lt"/>
              <a:buAutoNum type="arabicPeriod"/>
            </a:pPr>
            <a:r>
              <a:rPr lang="en-US" dirty="0">
                <a:solidFill>
                  <a:srgbClr val="00B050"/>
                </a:solidFill>
              </a:rPr>
              <a:t>The use symbols are pretty familiar such as        that is next to the search option</a:t>
            </a:r>
          </a:p>
          <a:p>
            <a:pPr marL="457200" indent="-457200">
              <a:buFont typeface="+mj-lt"/>
              <a:buAutoNum type="arabicPeriod"/>
            </a:pPr>
            <a:r>
              <a:rPr lang="en-US" dirty="0">
                <a:solidFill>
                  <a:srgbClr val="00B050"/>
                </a:solidFill>
              </a:rPr>
              <a:t>The search bars are created to be familiar, easy to use and attached with a specific description to what it searches for</a:t>
            </a:r>
          </a:p>
          <a:p>
            <a:pPr marL="457200" indent="-457200">
              <a:buFont typeface="+mj-lt"/>
              <a:buAutoNum type="arabicPeriod"/>
            </a:pPr>
            <a:r>
              <a:rPr lang="en-US" dirty="0">
                <a:solidFill>
                  <a:srgbClr val="00B050"/>
                </a:solidFill>
              </a:rPr>
              <a:t>Each payment method has a button that points to it clearly in a very familiar way.</a:t>
            </a:r>
          </a:p>
          <a:p>
            <a:pPr marL="914400" lvl="1" indent="-457200">
              <a:buFont typeface="+mj-lt"/>
              <a:buAutoNum type="arabicPeriod"/>
            </a:pPr>
            <a:endParaRPr lang="en-US" dirty="0">
              <a:solidFill>
                <a:srgbClr val="00B050"/>
              </a:solidFill>
            </a:endParaRPr>
          </a:p>
          <a:p>
            <a:pPr marL="914400" lvl="1" indent="-457200">
              <a:buFont typeface="+mj-lt"/>
              <a:buAutoNum type="arabicPeriod"/>
            </a:pPr>
            <a:endParaRPr lang="en-US" dirty="0">
              <a:solidFill>
                <a:srgbClr val="00B050"/>
              </a:solidFill>
            </a:endParaRPr>
          </a:p>
          <a:p>
            <a:pPr marL="914400" lvl="1" indent="-457200">
              <a:buFont typeface="+mj-lt"/>
              <a:buAutoNum type="arabicPeriod"/>
            </a:pPr>
            <a:endParaRPr lang="en-US" sz="2000" dirty="0">
              <a:solidFill>
                <a:srgbClr val="00B050"/>
              </a:solidFill>
            </a:endParaRPr>
          </a:p>
          <a:p>
            <a:pPr marL="914400" lvl="1" indent="-457200">
              <a:buFont typeface="+mj-lt"/>
              <a:buAutoNum type="arabicPeriod"/>
            </a:pPr>
            <a:endParaRPr lang="en-US" sz="2000" dirty="0">
              <a:solidFill>
                <a:srgbClr val="00B050"/>
              </a:solidFill>
            </a:endParaRPr>
          </a:p>
        </p:txBody>
      </p:sp>
      <p:sp>
        <p:nvSpPr>
          <p:cNvPr id="6" name="TextBox 5">
            <a:extLst>
              <a:ext uri="{FF2B5EF4-FFF2-40B4-BE49-F238E27FC236}">
                <a16:creationId xmlns:a16="http://schemas.microsoft.com/office/drawing/2014/main" id="{8037ED26-F846-33C2-8C83-125403D3D3F3}"/>
              </a:ext>
            </a:extLst>
          </p:cNvPr>
          <p:cNvSpPr txBox="1"/>
          <p:nvPr/>
        </p:nvSpPr>
        <p:spPr>
          <a:xfrm>
            <a:off x="6097860" y="2272440"/>
            <a:ext cx="6094140" cy="2800767"/>
          </a:xfrm>
          <a:prstGeom prst="rect">
            <a:avLst/>
          </a:prstGeom>
          <a:noFill/>
        </p:spPr>
        <p:txBody>
          <a:bodyPr wrap="square">
            <a:spAutoFit/>
          </a:bodyPr>
          <a:lstStyle/>
          <a:p>
            <a:r>
              <a:rPr lang="en-US" dirty="0">
                <a:solidFill>
                  <a:srgbClr val="FF0000"/>
                </a:solidFill>
              </a:rPr>
              <a:t>Negative points:</a:t>
            </a:r>
          </a:p>
          <a:p>
            <a:pPr marL="914400" lvl="1" indent="-457200">
              <a:buFont typeface="+mj-lt"/>
              <a:buAutoNum type="arabicPeriod"/>
            </a:pPr>
            <a:r>
              <a:rPr lang="en-US" sz="2000" dirty="0">
                <a:solidFill>
                  <a:srgbClr val="FF0000"/>
                </a:solidFill>
              </a:rPr>
              <a:t>The error message that comes while donating is not readable by normal people.</a:t>
            </a:r>
          </a:p>
          <a:p>
            <a:pPr marL="914400" lvl="1" indent="-457200">
              <a:buFont typeface="+mj-lt"/>
              <a:buAutoNum type="arabicPeriod"/>
            </a:pPr>
            <a:r>
              <a:rPr lang="en-US" sz="2000" dirty="0">
                <a:solidFill>
                  <a:srgbClr val="FF0000"/>
                </a:solidFill>
              </a:rPr>
              <a:t>Some options in the footer are not understandable like “IAB”,  “IANA” and open other unexpected pages (other sites).</a:t>
            </a:r>
          </a:p>
          <a:p>
            <a:pPr marL="914400" lvl="1" indent="-457200">
              <a:buFont typeface="+mj-lt"/>
              <a:buAutoNum type="arabicPeriod"/>
            </a:pPr>
            <a:endParaRPr lang="en-US" dirty="0"/>
          </a:p>
        </p:txBody>
      </p:sp>
      <p:sp>
        <p:nvSpPr>
          <p:cNvPr id="8" name="Rectangle 7">
            <a:extLst>
              <a:ext uri="{FF2B5EF4-FFF2-40B4-BE49-F238E27FC236}">
                <a16:creationId xmlns:a16="http://schemas.microsoft.com/office/drawing/2014/main" id="{59D774CE-8F04-C9D0-929D-F6116B7FCEB7}"/>
              </a:ext>
            </a:extLst>
          </p:cNvPr>
          <p:cNvSpPr/>
          <p:nvPr/>
        </p:nvSpPr>
        <p:spPr>
          <a:xfrm>
            <a:off x="898039" y="5876438"/>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(3/5)</a:t>
            </a:r>
          </a:p>
        </p:txBody>
      </p:sp>
    </p:spTree>
    <p:extLst>
      <p:ext uri="{BB962C8B-B14F-4D97-AF65-F5344CB8AC3E}">
        <p14:creationId xmlns:p14="http://schemas.microsoft.com/office/powerpoint/2010/main" val="3136830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B6748-1887-E351-2960-54E613E8E9FA}"/>
              </a:ext>
            </a:extLst>
          </p:cNvPr>
          <p:cNvPicPr>
            <a:picLocks noChangeAspect="1"/>
          </p:cNvPicPr>
          <p:nvPr/>
        </p:nvPicPr>
        <p:blipFill>
          <a:blip r:embed="rId2"/>
          <a:stretch>
            <a:fillRect/>
          </a:stretch>
        </p:blipFill>
        <p:spPr>
          <a:xfrm>
            <a:off x="243688" y="2943922"/>
            <a:ext cx="6806040" cy="354311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7F48C5-9F03-5FAC-D885-D6A357C298EE}"/>
              </a:ext>
            </a:extLst>
          </p:cNvPr>
          <p:cNvPicPr>
            <a:picLocks noChangeAspect="1"/>
          </p:cNvPicPr>
          <p:nvPr/>
        </p:nvPicPr>
        <p:blipFill rotWithShape="1">
          <a:blip r:embed="rId3"/>
          <a:srcRect r="1575" b="21152"/>
          <a:stretch/>
        </p:blipFill>
        <p:spPr>
          <a:xfrm>
            <a:off x="447209" y="676404"/>
            <a:ext cx="10535423" cy="6915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45930D1-836E-CCE4-9DF6-2227D5C59D9F}"/>
              </a:ext>
            </a:extLst>
          </p:cNvPr>
          <p:cNvPicPr>
            <a:picLocks noChangeAspect="1"/>
          </p:cNvPicPr>
          <p:nvPr/>
        </p:nvPicPr>
        <p:blipFill rotWithShape="1">
          <a:blip r:embed="rId4"/>
          <a:srcRect t="1392" r="2372"/>
          <a:stretch/>
        </p:blipFill>
        <p:spPr>
          <a:xfrm>
            <a:off x="4212774" y="1706747"/>
            <a:ext cx="7735538" cy="3493812"/>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E0E05A8A-6F2C-2BB6-1ADF-811C5A919462}"/>
              </a:ext>
            </a:extLst>
          </p:cNvPr>
          <p:cNvSpPr/>
          <p:nvPr/>
        </p:nvSpPr>
        <p:spPr>
          <a:xfrm flipV="1">
            <a:off x="5659315" y="739206"/>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B247C67B-FFF3-10DE-D8E6-3B31F8FB4333}"/>
              </a:ext>
            </a:extLst>
          </p:cNvPr>
          <p:cNvCxnSpPr>
            <a:cxnSpLocks/>
            <a:stCxn id="10" idx="2"/>
          </p:cNvCxnSpPr>
          <p:nvPr/>
        </p:nvCxnSpPr>
        <p:spPr>
          <a:xfrm flipH="1">
            <a:off x="5921369" y="204165"/>
            <a:ext cx="1026826" cy="535041"/>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7E94C47F-D73E-7495-96C9-C73731016C76}"/>
              </a:ext>
            </a:extLst>
          </p:cNvPr>
          <p:cNvSpPr/>
          <p:nvPr/>
        </p:nvSpPr>
        <p:spPr>
          <a:xfrm>
            <a:off x="6948195" y="17774"/>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1</a:t>
            </a:r>
          </a:p>
        </p:txBody>
      </p:sp>
      <p:sp>
        <p:nvSpPr>
          <p:cNvPr id="12" name="Rectangle 11">
            <a:extLst>
              <a:ext uri="{FF2B5EF4-FFF2-40B4-BE49-F238E27FC236}">
                <a16:creationId xmlns:a16="http://schemas.microsoft.com/office/drawing/2014/main" id="{A0763C46-95B1-7481-97A0-6920003946E7}"/>
              </a:ext>
            </a:extLst>
          </p:cNvPr>
          <p:cNvSpPr/>
          <p:nvPr/>
        </p:nvSpPr>
        <p:spPr>
          <a:xfrm>
            <a:off x="4212774" y="2418735"/>
            <a:ext cx="4528104" cy="47144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C75C0B8E-9D2E-2936-85D0-7F66E1CC4FAA}"/>
              </a:ext>
            </a:extLst>
          </p:cNvPr>
          <p:cNvCxnSpPr>
            <a:cxnSpLocks/>
            <a:stCxn id="16" idx="5"/>
            <a:endCxn id="12" idx="1"/>
          </p:cNvCxnSpPr>
          <p:nvPr/>
        </p:nvCxnSpPr>
        <p:spPr>
          <a:xfrm>
            <a:off x="2224286" y="2052325"/>
            <a:ext cx="1988488" cy="602134"/>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A8036AE6-121F-0669-936A-F08F2F201AAC}"/>
              </a:ext>
            </a:extLst>
          </p:cNvPr>
          <p:cNvSpPr/>
          <p:nvPr/>
        </p:nvSpPr>
        <p:spPr>
          <a:xfrm>
            <a:off x="1923338" y="1734137"/>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2</a:t>
            </a:r>
          </a:p>
        </p:txBody>
      </p:sp>
      <p:sp>
        <p:nvSpPr>
          <p:cNvPr id="27" name="Rectangle 26">
            <a:extLst>
              <a:ext uri="{FF2B5EF4-FFF2-40B4-BE49-F238E27FC236}">
                <a16:creationId xmlns:a16="http://schemas.microsoft.com/office/drawing/2014/main" id="{FBF36225-E949-DF14-6D0B-739E2022E291}"/>
              </a:ext>
            </a:extLst>
          </p:cNvPr>
          <p:cNvSpPr/>
          <p:nvPr/>
        </p:nvSpPr>
        <p:spPr>
          <a:xfrm>
            <a:off x="447209" y="5253456"/>
            <a:ext cx="4856572" cy="112767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C2CD0A73-904F-2AC5-8D13-3115418A88C9}"/>
              </a:ext>
            </a:extLst>
          </p:cNvPr>
          <p:cNvCxnSpPr>
            <a:cxnSpLocks/>
            <a:stCxn id="29" idx="2"/>
          </p:cNvCxnSpPr>
          <p:nvPr/>
        </p:nvCxnSpPr>
        <p:spPr>
          <a:xfrm flipH="1" flipV="1">
            <a:off x="5303781" y="5832526"/>
            <a:ext cx="4364844" cy="11274"/>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29" name="Oval 28">
            <a:extLst>
              <a:ext uri="{FF2B5EF4-FFF2-40B4-BE49-F238E27FC236}">
                <a16:creationId xmlns:a16="http://schemas.microsoft.com/office/drawing/2014/main" id="{E9986BB5-1800-D603-3678-2774E1AFB9B3}"/>
              </a:ext>
            </a:extLst>
          </p:cNvPr>
          <p:cNvSpPr/>
          <p:nvPr/>
        </p:nvSpPr>
        <p:spPr>
          <a:xfrm>
            <a:off x="9668625" y="5657409"/>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3</a:t>
            </a:r>
          </a:p>
        </p:txBody>
      </p:sp>
    </p:spTree>
    <p:extLst>
      <p:ext uri="{BB962C8B-B14F-4D97-AF65-F5344CB8AC3E}">
        <p14:creationId xmlns:p14="http://schemas.microsoft.com/office/powerpoint/2010/main" val="352365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9A4B58-0754-28C4-FE9A-FFF697F38844}"/>
              </a:ext>
            </a:extLst>
          </p:cNvPr>
          <p:cNvPicPr>
            <a:picLocks noChangeAspect="1"/>
          </p:cNvPicPr>
          <p:nvPr/>
        </p:nvPicPr>
        <p:blipFill>
          <a:blip r:embed="rId2"/>
          <a:stretch>
            <a:fillRect/>
          </a:stretch>
        </p:blipFill>
        <p:spPr>
          <a:xfrm>
            <a:off x="610005" y="881376"/>
            <a:ext cx="8678962" cy="3799166"/>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F621FA4A-B395-BA73-4BC9-F7C4C67CC6E6}"/>
              </a:ext>
            </a:extLst>
          </p:cNvPr>
          <p:cNvSpPr/>
          <p:nvPr/>
        </p:nvSpPr>
        <p:spPr>
          <a:xfrm>
            <a:off x="10545339" y="2453268"/>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sp>
        <p:nvSpPr>
          <p:cNvPr id="9" name="Rectangle: Rounded Corners 8">
            <a:extLst>
              <a:ext uri="{FF2B5EF4-FFF2-40B4-BE49-F238E27FC236}">
                <a16:creationId xmlns:a16="http://schemas.microsoft.com/office/drawing/2014/main" id="{5B6E1E68-F41C-815D-0DC1-8D5B2611D226}"/>
              </a:ext>
            </a:extLst>
          </p:cNvPr>
          <p:cNvSpPr/>
          <p:nvPr/>
        </p:nvSpPr>
        <p:spPr>
          <a:xfrm>
            <a:off x="786131" y="2453269"/>
            <a:ext cx="6506766" cy="2227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A4521340-938F-C0F5-0006-C85D8032022A}"/>
              </a:ext>
            </a:extLst>
          </p:cNvPr>
          <p:cNvCxnSpPr>
            <a:cxnSpLocks/>
            <a:stCxn id="8" idx="2"/>
          </p:cNvCxnSpPr>
          <p:nvPr/>
        </p:nvCxnSpPr>
        <p:spPr>
          <a:xfrm flipH="1">
            <a:off x="7292897" y="2665141"/>
            <a:ext cx="3252442" cy="90176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67812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047DD76E-48E5-9D26-4BCA-F92517CBC110}"/>
              </a:ext>
            </a:extLst>
          </p:cNvPr>
          <p:cNvSpPr/>
          <p:nvPr/>
        </p:nvSpPr>
        <p:spPr>
          <a:xfrm>
            <a:off x="2610465" y="3266544"/>
            <a:ext cx="385917" cy="359335"/>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cxnSp>
        <p:nvCxnSpPr>
          <p:cNvPr id="17" name="Straight Arrow Connector 16">
            <a:extLst>
              <a:ext uri="{FF2B5EF4-FFF2-40B4-BE49-F238E27FC236}">
                <a16:creationId xmlns:a16="http://schemas.microsoft.com/office/drawing/2014/main" id="{579AA23B-4FA5-AA89-BDCC-000145B22E21}"/>
              </a:ext>
            </a:extLst>
          </p:cNvPr>
          <p:cNvCxnSpPr>
            <a:cxnSpLocks/>
            <a:stCxn id="16" idx="4"/>
            <a:endCxn id="40" idx="0"/>
          </p:cNvCxnSpPr>
          <p:nvPr/>
        </p:nvCxnSpPr>
        <p:spPr>
          <a:xfrm>
            <a:off x="2803424" y="3625879"/>
            <a:ext cx="280148" cy="189296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2" name="Picture 31">
            <a:extLst>
              <a:ext uri="{FF2B5EF4-FFF2-40B4-BE49-F238E27FC236}">
                <a16:creationId xmlns:a16="http://schemas.microsoft.com/office/drawing/2014/main" id="{0DB31BA9-133F-E5D6-EC28-A00DDBA63B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28873" y="3897349"/>
            <a:ext cx="6096000" cy="2846620"/>
          </a:xfrm>
          <a:prstGeom prst="rect">
            <a:avLst/>
          </a:prstGeom>
          <a:ln>
            <a:noFill/>
          </a:ln>
          <a:effectLst>
            <a:outerShdw blurRad="292100" dist="139700" dir="2700000" algn="tl" rotWithShape="0">
              <a:srgbClr val="333333">
                <a:alpha val="65000"/>
              </a:srgbClr>
            </a:outerShdw>
          </a:effectLst>
        </p:spPr>
      </p:pic>
      <p:cxnSp>
        <p:nvCxnSpPr>
          <p:cNvPr id="35" name="Straight Arrow Connector 34">
            <a:extLst>
              <a:ext uri="{FF2B5EF4-FFF2-40B4-BE49-F238E27FC236}">
                <a16:creationId xmlns:a16="http://schemas.microsoft.com/office/drawing/2014/main" id="{7A73596E-1E61-319B-2C3F-BC2831FA7FC9}"/>
              </a:ext>
            </a:extLst>
          </p:cNvPr>
          <p:cNvCxnSpPr>
            <a:cxnSpLocks/>
            <a:stCxn id="16" idx="6"/>
          </p:cNvCxnSpPr>
          <p:nvPr/>
        </p:nvCxnSpPr>
        <p:spPr>
          <a:xfrm>
            <a:off x="2996382" y="3446212"/>
            <a:ext cx="2932491" cy="81115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DF98340E-2CC7-69E5-95D0-30A42101936A}"/>
              </a:ext>
            </a:extLst>
          </p:cNvPr>
          <p:cNvCxnSpPr>
            <a:cxnSpLocks/>
            <a:stCxn id="16" idx="7"/>
          </p:cNvCxnSpPr>
          <p:nvPr/>
        </p:nvCxnSpPr>
        <p:spPr>
          <a:xfrm flipV="1">
            <a:off x="2939866" y="1923058"/>
            <a:ext cx="2192578" cy="1396109"/>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38" name="Picture 37" descr="Graphical user interface, text&#10;&#10;Description automatically generated with medium confidence">
            <a:extLst>
              <a:ext uri="{FF2B5EF4-FFF2-40B4-BE49-F238E27FC236}">
                <a16:creationId xmlns:a16="http://schemas.microsoft.com/office/drawing/2014/main" id="{460C016F-952F-DC9C-EFCA-531C28ED0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953" y="192097"/>
            <a:ext cx="6823587" cy="3369810"/>
          </a:xfrm>
          <a:prstGeom prst="rect">
            <a:avLst/>
          </a:prstGeom>
          <a:ln>
            <a:noFill/>
          </a:ln>
          <a:effectLst>
            <a:outerShdw blurRad="292100" dist="139700" dir="2700000" algn="tl" rotWithShape="0">
              <a:srgbClr val="333333">
                <a:alpha val="65000"/>
              </a:srgbClr>
            </a:outerShdw>
          </a:effectLst>
        </p:spPr>
      </p:pic>
      <p:pic>
        <p:nvPicPr>
          <p:cNvPr id="40" name="Picture 39">
            <a:extLst>
              <a:ext uri="{FF2B5EF4-FFF2-40B4-BE49-F238E27FC236}">
                <a16:creationId xmlns:a16="http://schemas.microsoft.com/office/drawing/2014/main" id="{A8843A44-7C85-1223-CBA0-124184846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74" y="5518841"/>
            <a:ext cx="5946195" cy="436465"/>
          </a:xfrm>
          <a:prstGeom prst="rect">
            <a:avLst/>
          </a:prstGeom>
        </p:spPr>
      </p:pic>
      <p:sp>
        <p:nvSpPr>
          <p:cNvPr id="43" name="Rectangle 42">
            <a:extLst>
              <a:ext uri="{FF2B5EF4-FFF2-40B4-BE49-F238E27FC236}">
                <a16:creationId xmlns:a16="http://schemas.microsoft.com/office/drawing/2014/main" id="{853425E3-3F87-C0B6-948A-523621E65ACA}"/>
              </a:ext>
            </a:extLst>
          </p:cNvPr>
          <p:cNvSpPr/>
          <p:nvPr/>
        </p:nvSpPr>
        <p:spPr>
          <a:xfrm>
            <a:off x="2222131" y="5518841"/>
            <a:ext cx="581293" cy="436466"/>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rgbClr val="FF0000"/>
              </a:solidFill>
            </a:endParaRPr>
          </a:p>
        </p:txBody>
      </p:sp>
      <p:sp>
        <p:nvSpPr>
          <p:cNvPr id="44" name="Rectangle 43">
            <a:extLst>
              <a:ext uri="{FF2B5EF4-FFF2-40B4-BE49-F238E27FC236}">
                <a16:creationId xmlns:a16="http://schemas.microsoft.com/office/drawing/2014/main" id="{388632B1-0F14-A5DC-9D01-31199BA06A51}"/>
              </a:ext>
            </a:extLst>
          </p:cNvPr>
          <p:cNvSpPr/>
          <p:nvPr/>
        </p:nvSpPr>
        <p:spPr>
          <a:xfrm>
            <a:off x="4154175" y="5523759"/>
            <a:ext cx="581293" cy="436466"/>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937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4- Affordance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583185"/>
            <a:ext cx="4246022" cy="286232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 Since the website targets many experts and specialists of technology, the used pictures are good enough to understand the section title. </a:t>
            </a:r>
          </a:p>
          <a:p>
            <a:pPr marL="914400" lvl="1" indent="-457200">
              <a:buFont typeface="+mj-lt"/>
              <a:buAutoNum type="arabicPeriod"/>
            </a:pPr>
            <a:endParaRPr lang="en-US" sz="2000" dirty="0">
              <a:solidFill>
                <a:srgbClr val="00B050"/>
              </a:solidFill>
            </a:endParaRPr>
          </a:p>
          <a:p>
            <a:pPr marL="914400" lvl="1" indent="-457200">
              <a:buFont typeface="+mj-lt"/>
              <a:buAutoNum type="arabicPeriod"/>
            </a:pPr>
            <a:r>
              <a:rPr lang="en-US" sz="2000" dirty="0">
                <a:solidFill>
                  <a:srgbClr val="00B050"/>
                </a:solidFill>
              </a:rPr>
              <a:t>The filtering method is typical to other web applications.</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1938992"/>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 Some pictures are anonymous and do not present its topic enough.</a:t>
            </a:r>
          </a:p>
          <a:p>
            <a:pPr marL="914400" lvl="1" indent="-457200">
              <a:buFont typeface="+mj-lt"/>
              <a:buAutoNum type="arabicPeriod"/>
            </a:pPr>
            <a:r>
              <a:rPr lang="en-US" sz="2000" dirty="0">
                <a:solidFill>
                  <a:srgbClr val="FF0000"/>
                </a:solidFill>
              </a:rPr>
              <a:t>The navigation buttons at the bottom of the “News and blogs” page are different than other normal web applications.</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1200329"/>
          </a:xfrm>
          <a:prstGeom prst="rect">
            <a:avLst/>
          </a:prstGeom>
          <a:noFill/>
        </p:spPr>
        <p:txBody>
          <a:bodyPr wrap="square" rtlCol="0">
            <a:spAutoFit/>
          </a:bodyPr>
          <a:lstStyle/>
          <a:p>
            <a:r>
              <a:rPr lang="en-US" sz="2400" dirty="0"/>
              <a:t>  Most of the web UI is clearly usable and suitable to its target audience, However some components are not clearly present their functionality.</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(2.5/5)</a:t>
            </a:r>
          </a:p>
        </p:txBody>
      </p:sp>
    </p:spTree>
    <p:extLst>
      <p:ext uri="{BB962C8B-B14F-4D97-AF65-F5344CB8AC3E}">
        <p14:creationId xmlns:p14="http://schemas.microsoft.com/office/powerpoint/2010/main" val="4074298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D38A3-5DF4-0A41-17F2-9BDED2444CA6}"/>
              </a:ext>
            </a:extLst>
          </p:cNvPr>
          <p:cNvPicPr>
            <a:picLocks noChangeAspect="1"/>
          </p:cNvPicPr>
          <p:nvPr/>
        </p:nvPicPr>
        <p:blipFill rotWithShape="1">
          <a:blip r:embed="rId2">
            <a:extLst>
              <a:ext uri="{28A0092B-C50C-407E-A947-70E740481C1C}">
                <a14:useLocalDpi xmlns:a14="http://schemas.microsoft.com/office/drawing/2010/main" val="0"/>
              </a:ext>
            </a:extLst>
          </a:blip>
          <a:srcRect l="2863" t="1500" r="1378" b="3776"/>
          <a:stretch/>
        </p:blipFill>
        <p:spPr>
          <a:xfrm>
            <a:off x="1300976" y="535261"/>
            <a:ext cx="9590048" cy="3958681"/>
          </a:xfrm>
          <a:prstGeom prst="rect">
            <a:avLst/>
          </a:prstGeom>
          <a:ln>
            <a:noFill/>
          </a:ln>
          <a:effectLst>
            <a:outerShdw blurRad="292100" dist="139700" dir="2700000" algn="tl" rotWithShape="0">
              <a:srgbClr val="333333">
                <a:alpha val="65000"/>
              </a:srgbClr>
            </a:outerShdw>
          </a:effectLst>
        </p:spPr>
      </p:pic>
      <p:sp>
        <p:nvSpPr>
          <p:cNvPr id="4" name="Rectangle: Rounded Corners 3">
            <a:extLst>
              <a:ext uri="{FF2B5EF4-FFF2-40B4-BE49-F238E27FC236}">
                <a16:creationId xmlns:a16="http://schemas.microsoft.com/office/drawing/2014/main" id="{A82A9424-A8EA-99E3-9256-CE4C52831F61}"/>
              </a:ext>
            </a:extLst>
          </p:cNvPr>
          <p:cNvSpPr/>
          <p:nvPr/>
        </p:nvSpPr>
        <p:spPr>
          <a:xfrm>
            <a:off x="4538549" y="535261"/>
            <a:ext cx="3066586" cy="2051824"/>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48E07F08-6E4A-EBE8-6DBD-6DBDF370EBEA}"/>
              </a:ext>
            </a:extLst>
          </p:cNvPr>
          <p:cNvSpPr/>
          <p:nvPr/>
        </p:nvSpPr>
        <p:spPr>
          <a:xfrm>
            <a:off x="1438506" y="535261"/>
            <a:ext cx="2709747" cy="20518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4FFDF7F5-0A30-C454-C9B3-FB55E99D0FB5}"/>
              </a:ext>
            </a:extLst>
          </p:cNvPr>
          <p:cNvSpPr/>
          <p:nvPr/>
        </p:nvSpPr>
        <p:spPr>
          <a:xfrm>
            <a:off x="7802126" y="576149"/>
            <a:ext cx="3066586" cy="2010936"/>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472DCE18-B5DF-ED6F-2989-DDC5FF405767}"/>
              </a:ext>
            </a:extLst>
          </p:cNvPr>
          <p:cNvCxnSpPr>
            <a:cxnSpLocks/>
            <a:stCxn id="8" idx="1"/>
            <a:endCxn id="4" idx="2"/>
          </p:cNvCxnSpPr>
          <p:nvPr/>
        </p:nvCxnSpPr>
        <p:spPr>
          <a:xfrm flipH="1" flipV="1">
            <a:off x="6071842" y="2587085"/>
            <a:ext cx="5151126" cy="2109571"/>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0A93C9D-84FA-6E9D-9C5D-4EB0977AF498}"/>
              </a:ext>
            </a:extLst>
          </p:cNvPr>
          <p:cNvCxnSpPr>
            <a:cxnSpLocks/>
            <a:stCxn id="17" idx="6"/>
            <a:endCxn id="5" idx="2"/>
          </p:cNvCxnSpPr>
          <p:nvPr/>
        </p:nvCxnSpPr>
        <p:spPr>
          <a:xfrm flipV="1">
            <a:off x="746203" y="2587085"/>
            <a:ext cx="2047177" cy="1528939"/>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 name="Straight Arrow Connector 1">
            <a:extLst>
              <a:ext uri="{FF2B5EF4-FFF2-40B4-BE49-F238E27FC236}">
                <a16:creationId xmlns:a16="http://schemas.microsoft.com/office/drawing/2014/main" id="{76A3F37D-AA93-E709-05EB-C1325883C398}"/>
              </a:ext>
            </a:extLst>
          </p:cNvPr>
          <p:cNvCxnSpPr>
            <a:cxnSpLocks/>
            <a:stCxn id="8" idx="1"/>
            <a:endCxn id="6" idx="2"/>
          </p:cNvCxnSpPr>
          <p:nvPr/>
        </p:nvCxnSpPr>
        <p:spPr>
          <a:xfrm flipH="1" flipV="1">
            <a:off x="9335419" y="2587085"/>
            <a:ext cx="1887549" cy="2109571"/>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8" name="Oval 7">
            <a:extLst>
              <a:ext uri="{FF2B5EF4-FFF2-40B4-BE49-F238E27FC236}">
                <a16:creationId xmlns:a16="http://schemas.microsoft.com/office/drawing/2014/main" id="{DF3D24C0-C528-3806-A534-14060D4559FB}"/>
              </a:ext>
            </a:extLst>
          </p:cNvPr>
          <p:cNvSpPr/>
          <p:nvPr/>
        </p:nvSpPr>
        <p:spPr>
          <a:xfrm>
            <a:off x="11159612" y="4625262"/>
            <a:ext cx="432619" cy="487512"/>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1</a:t>
            </a:r>
          </a:p>
        </p:txBody>
      </p:sp>
      <p:sp>
        <p:nvSpPr>
          <p:cNvPr id="17" name="Oval 16">
            <a:extLst>
              <a:ext uri="{FF2B5EF4-FFF2-40B4-BE49-F238E27FC236}">
                <a16:creationId xmlns:a16="http://schemas.microsoft.com/office/drawing/2014/main" id="{47BAD33B-E043-FCF0-092C-03C2A866B63C}"/>
              </a:ext>
            </a:extLst>
          </p:cNvPr>
          <p:cNvSpPr/>
          <p:nvPr/>
        </p:nvSpPr>
        <p:spPr>
          <a:xfrm>
            <a:off x="322457" y="3904151"/>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pic>
        <p:nvPicPr>
          <p:cNvPr id="25" name="Picture 24">
            <a:extLst>
              <a:ext uri="{FF2B5EF4-FFF2-40B4-BE49-F238E27FC236}">
                <a16:creationId xmlns:a16="http://schemas.microsoft.com/office/drawing/2014/main" id="{A76B9958-377C-911D-88B8-3C2C026A8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610" y="4382432"/>
            <a:ext cx="6403123" cy="2359836"/>
          </a:xfrm>
          <a:prstGeom prst="rect">
            <a:avLst/>
          </a:prstGeom>
          <a:ln>
            <a:noFill/>
          </a:ln>
          <a:effectLst>
            <a:outerShdw blurRad="292100" dist="139700" dir="2700000" algn="tl" rotWithShape="0">
              <a:srgbClr val="333333">
                <a:alpha val="65000"/>
              </a:srgbClr>
            </a:outerShdw>
          </a:effectLst>
        </p:spPr>
      </p:pic>
      <p:sp>
        <p:nvSpPr>
          <p:cNvPr id="27" name="Rectangle: Rounded Corners 26">
            <a:extLst>
              <a:ext uri="{FF2B5EF4-FFF2-40B4-BE49-F238E27FC236}">
                <a16:creationId xmlns:a16="http://schemas.microsoft.com/office/drawing/2014/main" id="{23FB794E-6AD9-F517-4BB6-B5F257F62242}"/>
              </a:ext>
            </a:extLst>
          </p:cNvPr>
          <p:cNvSpPr/>
          <p:nvPr/>
        </p:nvSpPr>
        <p:spPr>
          <a:xfrm>
            <a:off x="5830529" y="4625262"/>
            <a:ext cx="2192594" cy="19918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Arrow Connector 27">
            <a:extLst>
              <a:ext uri="{FF2B5EF4-FFF2-40B4-BE49-F238E27FC236}">
                <a16:creationId xmlns:a16="http://schemas.microsoft.com/office/drawing/2014/main" id="{3A7E7A77-2AF7-83DF-5CD9-C4227B60706E}"/>
              </a:ext>
            </a:extLst>
          </p:cNvPr>
          <p:cNvCxnSpPr>
            <a:cxnSpLocks/>
            <a:stCxn id="17" idx="6"/>
            <a:endCxn id="27" idx="1"/>
          </p:cNvCxnSpPr>
          <p:nvPr/>
        </p:nvCxnSpPr>
        <p:spPr>
          <a:xfrm>
            <a:off x="746203" y="4116024"/>
            <a:ext cx="5084326" cy="1505162"/>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3126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BD282-A2BC-DE05-97BF-A26E6A22A29F}"/>
              </a:ext>
            </a:extLst>
          </p:cNvPr>
          <p:cNvPicPr>
            <a:picLocks noChangeAspect="1"/>
          </p:cNvPicPr>
          <p:nvPr/>
        </p:nvPicPr>
        <p:blipFill rotWithShape="1">
          <a:blip r:embed="rId2"/>
          <a:srcRect t="15412"/>
          <a:stretch/>
        </p:blipFill>
        <p:spPr>
          <a:xfrm>
            <a:off x="318083" y="3932903"/>
            <a:ext cx="6461858" cy="2765686"/>
          </a:xfrm>
          <a:prstGeom prst="rect">
            <a:avLst/>
          </a:prstGeom>
          <a:ln>
            <a:noFill/>
          </a:ln>
          <a:effectLst>
            <a:outerShdw blurRad="190500" algn="tl" rotWithShape="0">
              <a:srgbClr val="000000">
                <a:alpha val="70000"/>
              </a:srgbClr>
            </a:outerShdw>
          </a:effectLst>
        </p:spPr>
      </p:pic>
      <p:sp>
        <p:nvSpPr>
          <p:cNvPr id="4" name="Oval 3">
            <a:extLst>
              <a:ext uri="{FF2B5EF4-FFF2-40B4-BE49-F238E27FC236}">
                <a16:creationId xmlns:a16="http://schemas.microsoft.com/office/drawing/2014/main" id="{F9AE8BD5-73EE-E6F6-DDBE-86408CE2FE19}"/>
              </a:ext>
            </a:extLst>
          </p:cNvPr>
          <p:cNvSpPr/>
          <p:nvPr/>
        </p:nvSpPr>
        <p:spPr>
          <a:xfrm>
            <a:off x="10266559" y="4415883"/>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sp>
        <p:nvSpPr>
          <p:cNvPr id="5" name="Rectangle: Rounded Corners 4">
            <a:extLst>
              <a:ext uri="{FF2B5EF4-FFF2-40B4-BE49-F238E27FC236}">
                <a16:creationId xmlns:a16="http://schemas.microsoft.com/office/drawing/2014/main" id="{C7496BF6-2F69-D434-C718-D131094B0A80}"/>
              </a:ext>
            </a:extLst>
          </p:cNvPr>
          <p:cNvSpPr/>
          <p:nvPr/>
        </p:nvSpPr>
        <p:spPr>
          <a:xfrm>
            <a:off x="318083" y="5178182"/>
            <a:ext cx="6372649" cy="9473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6D46FE6-CD1D-25DE-4B44-0544E53D2BA9}"/>
              </a:ext>
            </a:extLst>
          </p:cNvPr>
          <p:cNvCxnSpPr>
            <a:cxnSpLocks/>
            <a:stCxn id="4" idx="2"/>
            <a:endCxn id="5" idx="3"/>
          </p:cNvCxnSpPr>
          <p:nvPr/>
        </p:nvCxnSpPr>
        <p:spPr>
          <a:xfrm flipH="1">
            <a:off x="6690732" y="4627756"/>
            <a:ext cx="3575827" cy="102408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DA1C06B6-ECF0-6A37-F118-110591DDA47F}"/>
              </a:ext>
            </a:extLst>
          </p:cNvPr>
          <p:cNvPicPr>
            <a:picLocks noChangeAspect="1"/>
          </p:cNvPicPr>
          <p:nvPr/>
        </p:nvPicPr>
        <p:blipFill rotWithShape="1">
          <a:blip r:embed="rId3"/>
          <a:srcRect t="3221" b="-2580"/>
          <a:stretch/>
        </p:blipFill>
        <p:spPr>
          <a:xfrm>
            <a:off x="479061" y="373626"/>
            <a:ext cx="8321814" cy="2890684"/>
          </a:xfrm>
          <a:prstGeom prst="rect">
            <a:avLst/>
          </a:prstGeom>
          <a:ln>
            <a:noFill/>
          </a:ln>
          <a:effectLst>
            <a:outerShdw blurRad="190500" algn="tl" rotWithShape="0">
              <a:srgbClr val="000000">
                <a:alpha val="70000"/>
              </a:srgbClr>
            </a:outerShdw>
          </a:effectLst>
        </p:spPr>
      </p:pic>
      <p:sp>
        <p:nvSpPr>
          <p:cNvPr id="15" name="Rectangle 14">
            <a:extLst>
              <a:ext uri="{FF2B5EF4-FFF2-40B4-BE49-F238E27FC236}">
                <a16:creationId xmlns:a16="http://schemas.microsoft.com/office/drawing/2014/main" id="{2F394AF6-D426-E3C5-B67E-4DBCDAA99184}"/>
              </a:ext>
            </a:extLst>
          </p:cNvPr>
          <p:cNvSpPr/>
          <p:nvPr/>
        </p:nvSpPr>
        <p:spPr>
          <a:xfrm>
            <a:off x="781743" y="1304693"/>
            <a:ext cx="5061496" cy="750249"/>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DE81872C-AA20-E489-7026-AAF3E4B24C5A}"/>
              </a:ext>
            </a:extLst>
          </p:cNvPr>
          <p:cNvCxnSpPr>
            <a:cxnSpLocks/>
            <a:stCxn id="17" idx="2"/>
            <a:endCxn id="15" idx="3"/>
          </p:cNvCxnSpPr>
          <p:nvPr/>
        </p:nvCxnSpPr>
        <p:spPr>
          <a:xfrm flipH="1" flipV="1">
            <a:off x="5843239" y="1679818"/>
            <a:ext cx="4159920" cy="305664"/>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A7E89C1A-C3D1-4174-B73D-A599A908ADC8}"/>
              </a:ext>
            </a:extLst>
          </p:cNvPr>
          <p:cNvSpPr/>
          <p:nvPr/>
        </p:nvSpPr>
        <p:spPr>
          <a:xfrm>
            <a:off x="10003159" y="1799091"/>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2</a:t>
            </a:r>
          </a:p>
        </p:txBody>
      </p:sp>
    </p:spTree>
    <p:extLst>
      <p:ext uri="{BB962C8B-B14F-4D97-AF65-F5344CB8AC3E}">
        <p14:creationId xmlns:p14="http://schemas.microsoft.com/office/powerpoint/2010/main" val="158587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5- Navigation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88961"/>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053074" y="2583185"/>
            <a:ext cx="4409727" cy="286232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Navigation bar that contains the main sections of the website.</a:t>
            </a:r>
          </a:p>
          <a:p>
            <a:pPr marL="914400" lvl="1" indent="-457200">
              <a:buFont typeface="+mj-lt"/>
              <a:buAutoNum type="arabicPeriod"/>
            </a:pPr>
            <a:r>
              <a:rPr lang="en-US" sz="2000" dirty="0">
                <a:solidFill>
                  <a:srgbClr val="00B050"/>
                </a:solidFill>
              </a:rPr>
              <a:t>Additional menus that supports navigation through each section.</a:t>
            </a:r>
          </a:p>
          <a:p>
            <a:pPr marL="914400" lvl="1" indent="-457200">
              <a:buFont typeface="+mj-lt"/>
              <a:buAutoNum type="arabicPeriod"/>
            </a:pPr>
            <a:r>
              <a:rPr lang="en-US" sz="2000" dirty="0">
                <a:solidFill>
                  <a:srgbClr val="00B050"/>
                </a:solidFill>
              </a:rPr>
              <a:t>Inner link to helps users know where they are from the home page and navigate accordingly. </a:t>
            </a:r>
          </a:p>
          <a:p>
            <a:pPr marL="914400" lvl="1" indent="-457200">
              <a:buFont typeface="+mj-lt"/>
              <a:buAutoNum type="arabicPeriod"/>
            </a:pPr>
            <a:endParaRPr lang="en-US" sz="2000" dirty="0">
              <a:solidFill>
                <a:srgbClr val="00B050"/>
              </a:solidFill>
            </a:endParaRP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1323439"/>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The navigation bar is not fixed </a:t>
            </a:r>
          </a:p>
          <a:p>
            <a:pPr marL="914400" lvl="1" indent="-457200">
              <a:buFont typeface="+mj-lt"/>
              <a:buAutoNum type="arabicPeriod"/>
            </a:pPr>
            <a:r>
              <a:rPr lang="en-US" sz="2000" dirty="0">
                <a:solidFill>
                  <a:srgbClr val="FF0000"/>
                </a:solidFill>
              </a:rPr>
              <a:t>The footer has nothing to do with the navigation bar and leads to other websites.  </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1200329"/>
          </a:xfrm>
          <a:prstGeom prst="rect">
            <a:avLst/>
          </a:prstGeom>
          <a:noFill/>
        </p:spPr>
        <p:txBody>
          <a:bodyPr wrap="square" rtlCol="0">
            <a:spAutoFit/>
          </a:bodyPr>
          <a:lstStyle/>
          <a:p>
            <a:r>
              <a:rPr lang="en-US" sz="2400" dirty="0"/>
              <a:t> The website provides a top navigation bar to enable people to move around the different parts of the system. Plus, it provides some additional menus to support easy navigation. </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a:t>
            </a:r>
            <a:r>
              <a:rPr lang="en-US" sz="2800" b="1" dirty="0">
                <a:solidFill>
                  <a:schemeClr val="accent4">
                    <a:lumMod val="50000"/>
                  </a:schemeClr>
                </a:solidFill>
              </a:rPr>
              <a:t>4</a:t>
            </a:r>
            <a:r>
              <a:rPr lang="en-US" sz="3200" b="1" dirty="0">
                <a:solidFill>
                  <a:schemeClr val="accent4">
                    <a:lumMod val="50000"/>
                  </a:schemeClr>
                </a:solidFill>
              </a:rPr>
              <a:t>/5)</a:t>
            </a:r>
          </a:p>
        </p:txBody>
      </p:sp>
    </p:spTree>
    <p:extLst>
      <p:ext uri="{BB962C8B-B14F-4D97-AF65-F5344CB8AC3E}">
        <p14:creationId xmlns:p14="http://schemas.microsoft.com/office/powerpoint/2010/main" val="227092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32E3281C-D83D-C51D-B05C-C4FD8E4F2D76}"/>
              </a:ext>
            </a:extLst>
          </p:cNvPr>
          <p:cNvPicPr>
            <a:picLocks noChangeAspect="1"/>
          </p:cNvPicPr>
          <p:nvPr/>
        </p:nvPicPr>
        <p:blipFill rotWithShape="1">
          <a:blip r:embed="rId2">
            <a:extLst>
              <a:ext uri="{28A0092B-C50C-407E-A947-70E740481C1C}">
                <a14:useLocalDpi xmlns:a14="http://schemas.microsoft.com/office/drawing/2010/main" val="0"/>
              </a:ext>
            </a:extLst>
          </a:blip>
          <a:srcRect l="5725" r="6129" b="78853"/>
          <a:stretch/>
        </p:blipFill>
        <p:spPr>
          <a:xfrm>
            <a:off x="698090" y="620237"/>
            <a:ext cx="10746658" cy="726783"/>
          </a:xfrm>
          <a:prstGeom prst="rect">
            <a:avLst/>
          </a:prstGeom>
          <a:ln>
            <a:noFill/>
          </a:ln>
          <a:effectLst>
            <a:outerShdw blurRad="190500" algn="tl" rotWithShape="0">
              <a:srgbClr val="000000">
                <a:alpha val="70000"/>
              </a:srgbClr>
            </a:outerShdw>
          </a:effectLst>
        </p:spPr>
      </p:pic>
      <p:sp>
        <p:nvSpPr>
          <p:cNvPr id="31" name="Oval 30">
            <a:extLst>
              <a:ext uri="{FF2B5EF4-FFF2-40B4-BE49-F238E27FC236}">
                <a16:creationId xmlns:a16="http://schemas.microsoft.com/office/drawing/2014/main" id="{6EA7059F-16C5-2F70-4FD5-BFF30A05A3FB}"/>
              </a:ext>
            </a:extLst>
          </p:cNvPr>
          <p:cNvSpPr/>
          <p:nvPr/>
        </p:nvSpPr>
        <p:spPr>
          <a:xfrm>
            <a:off x="2669438" y="2169713"/>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pic>
        <p:nvPicPr>
          <p:cNvPr id="35" name="Picture 34" descr="Graphical user interface, text, application, email&#10;&#10;Description automatically generated">
            <a:extLst>
              <a:ext uri="{FF2B5EF4-FFF2-40B4-BE49-F238E27FC236}">
                <a16:creationId xmlns:a16="http://schemas.microsoft.com/office/drawing/2014/main" id="{796B30DB-6656-7C6C-E2E2-D8BD7C230398}"/>
              </a:ext>
            </a:extLst>
          </p:cNvPr>
          <p:cNvPicPr>
            <a:picLocks noChangeAspect="1"/>
          </p:cNvPicPr>
          <p:nvPr/>
        </p:nvPicPr>
        <p:blipFill rotWithShape="1">
          <a:blip r:embed="rId3">
            <a:extLst>
              <a:ext uri="{28A0092B-C50C-407E-A947-70E740481C1C}">
                <a14:useLocalDpi xmlns:a14="http://schemas.microsoft.com/office/drawing/2010/main" val="0"/>
              </a:ext>
            </a:extLst>
          </a:blip>
          <a:srcRect l="5726" t="318" r="5726" b="29506"/>
          <a:stretch/>
        </p:blipFill>
        <p:spPr>
          <a:xfrm>
            <a:off x="5358594" y="1838636"/>
            <a:ext cx="6007510" cy="2684206"/>
          </a:xfrm>
          <a:prstGeom prst="rect">
            <a:avLst/>
          </a:prstGeom>
          <a:ln>
            <a:noFill/>
          </a:ln>
          <a:effectLst>
            <a:outerShdw blurRad="190500" algn="tl" rotWithShape="0">
              <a:srgbClr val="000000">
                <a:alpha val="70000"/>
              </a:srgbClr>
            </a:outerShdw>
          </a:effectLst>
        </p:spPr>
      </p:pic>
      <p:sp>
        <p:nvSpPr>
          <p:cNvPr id="39" name="Rectangle 38">
            <a:extLst>
              <a:ext uri="{FF2B5EF4-FFF2-40B4-BE49-F238E27FC236}">
                <a16:creationId xmlns:a16="http://schemas.microsoft.com/office/drawing/2014/main" id="{481AC842-3E94-C790-845F-69920A409F35}"/>
              </a:ext>
            </a:extLst>
          </p:cNvPr>
          <p:cNvSpPr/>
          <p:nvPr/>
        </p:nvSpPr>
        <p:spPr>
          <a:xfrm>
            <a:off x="9714285" y="3372464"/>
            <a:ext cx="1474839" cy="1150378"/>
          </a:xfrm>
          <a:prstGeom prst="rect">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C7B664E8-EDB4-8CB0-5357-CCC9A27836D1}"/>
              </a:ext>
            </a:extLst>
          </p:cNvPr>
          <p:cNvCxnSpPr>
            <a:cxnSpLocks/>
            <a:stCxn id="43" idx="3"/>
          </p:cNvCxnSpPr>
          <p:nvPr/>
        </p:nvCxnSpPr>
        <p:spPr>
          <a:xfrm flipH="1">
            <a:off x="11028123" y="2158514"/>
            <a:ext cx="613266" cy="1159512"/>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43" name="Oval 42">
            <a:extLst>
              <a:ext uri="{FF2B5EF4-FFF2-40B4-BE49-F238E27FC236}">
                <a16:creationId xmlns:a16="http://schemas.microsoft.com/office/drawing/2014/main" id="{A875402D-30EB-9D2E-44D6-C779BD62551F}"/>
              </a:ext>
            </a:extLst>
          </p:cNvPr>
          <p:cNvSpPr/>
          <p:nvPr/>
        </p:nvSpPr>
        <p:spPr>
          <a:xfrm>
            <a:off x="11584873" y="1902546"/>
            <a:ext cx="385917" cy="29988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sp>
        <p:nvSpPr>
          <p:cNvPr id="68" name="Oval 67">
            <a:extLst>
              <a:ext uri="{FF2B5EF4-FFF2-40B4-BE49-F238E27FC236}">
                <a16:creationId xmlns:a16="http://schemas.microsoft.com/office/drawing/2014/main" id="{02A24E82-FE84-C337-4CED-F9E2F2EAB727}"/>
              </a:ext>
            </a:extLst>
          </p:cNvPr>
          <p:cNvSpPr/>
          <p:nvPr/>
        </p:nvSpPr>
        <p:spPr>
          <a:xfrm>
            <a:off x="1654908" y="2322570"/>
            <a:ext cx="385917" cy="359335"/>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1</a:t>
            </a:r>
          </a:p>
        </p:txBody>
      </p:sp>
      <p:sp>
        <p:nvSpPr>
          <p:cNvPr id="74" name="Rectangle 73">
            <a:extLst>
              <a:ext uri="{FF2B5EF4-FFF2-40B4-BE49-F238E27FC236}">
                <a16:creationId xmlns:a16="http://schemas.microsoft.com/office/drawing/2014/main" id="{1CB96ED2-0D4E-428C-96BE-DF25B8AB5F3E}"/>
              </a:ext>
            </a:extLst>
          </p:cNvPr>
          <p:cNvSpPr/>
          <p:nvPr/>
        </p:nvSpPr>
        <p:spPr>
          <a:xfrm>
            <a:off x="865238" y="653483"/>
            <a:ext cx="10500865" cy="656827"/>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2DD46558-62CF-9C1A-0E80-D086D02ADFB1}"/>
              </a:ext>
            </a:extLst>
          </p:cNvPr>
          <p:cNvCxnSpPr>
            <a:cxnSpLocks/>
            <a:stCxn id="31" idx="7"/>
          </p:cNvCxnSpPr>
          <p:nvPr/>
        </p:nvCxnSpPr>
        <p:spPr>
          <a:xfrm flipV="1">
            <a:off x="2998839" y="1371232"/>
            <a:ext cx="579434" cy="851104"/>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465AE584-A744-33D6-8B83-0514A560AEDD}"/>
              </a:ext>
            </a:extLst>
          </p:cNvPr>
          <p:cNvPicPr>
            <a:picLocks noChangeAspect="1"/>
          </p:cNvPicPr>
          <p:nvPr/>
        </p:nvPicPr>
        <p:blipFill>
          <a:blip r:embed="rId4"/>
          <a:stretch>
            <a:fillRect/>
          </a:stretch>
        </p:blipFill>
        <p:spPr>
          <a:xfrm>
            <a:off x="158445" y="3327528"/>
            <a:ext cx="6134596" cy="315915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C78C77C5-2FD2-F0C2-15B4-725DD6BF9AF5}"/>
              </a:ext>
            </a:extLst>
          </p:cNvPr>
          <p:cNvSpPr/>
          <p:nvPr/>
        </p:nvSpPr>
        <p:spPr>
          <a:xfrm>
            <a:off x="144966" y="3504598"/>
            <a:ext cx="6133171" cy="2824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B4C3C137-2919-1065-34CA-C583D82A73AA}"/>
              </a:ext>
            </a:extLst>
          </p:cNvPr>
          <p:cNvCxnSpPr>
            <a:cxnSpLocks/>
            <a:stCxn id="68" idx="5"/>
          </p:cNvCxnSpPr>
          <p:nvPr/>
        </p:nvCxnSpPr>
        <p:spPr>
          <a:xfrm>
            <a:off x="1984309" y="2629282"/>
            <a:ext cx="1014530" cy="87531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2" name="Oval 11">
            <a:extLst>
              <a:ext uri="{FF2B5EF4-FFF2-40B4-BE49-F238E27FC236}">
                <a16:creationId xmlns:a16="http://schemas.microsoft.com/office/drawing/2014/main" id="{82101D77-16BE-6A70-8AFD-5DA247E92589}"/>
              </a:ext>
            </a:extLst>
          </p:cNvPr>
          <p:cNvSpPr/>
          <p:nvPr/>
        </p:nvSpPr>
        <p:spPr>
          <a:xfrm>
            <a:off x="7138738" y="5055735"/>
            <a:ext cx="385917" cy="359335"/>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sp>
        <p:nvSpPr>
          <p:cNvPr id="13" name="Rectangle 12">
            <a:extLst>
              <a:ext uri="{FF2B5EF4-FFF2-40B4-BE49-F238E27FC236}">
                <a16:creationId xmlns:a16="http://schemas.microsoft.com/office/drawing/2014/main" id="{BF6628E0-B2F5-B1EF-FC1F-C70249CB38E1}"/>
              </a:ext>
            </a:extLst>
          </p:cNvPr>
          <p:cNvSpPr/>
          <p:nvPr/>
        </p:nvSpPr>
        <p:spPr>
          <a:xfrm>
            <a:off x="197008" y="6210628"/>
            <a:ext cx="6007510" cy="276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EAE67899-6E3D-10E3-219C-F8193622F947}"/>
              </a:ext>
            </a:extLst>
          </p:cNvPr>
          <p:cNvCxnSpPr>
            <a:cxnSpLocks/>
            <a:stCxn id="12" idx="3"/>
          </p:cNvCxnSpPr>
          <p:nvPr/>
        </p:nvCxnSpPr>
        <p:spPr>
          <a:xfrm flipH="1">
            <a:off x="6121358" y="5362447"/>
            <a:ext cx="1073896" cy="777464"/>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077EEA0F-94AC-6D93-2695-363C95E51B4A}"/>
              </a:ext>
            </a:extLst>
          </p:cNvPr>
          <p:cNvSpPr/>
          <p:nvPr/>
        </p:nvSpPr>
        <p:spPr>
          <a:xfrm>
            <a:off x="3434477" y="1998427"/>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3</a:t>
            </a:r>
          </a:p>
        </p:txBody>
      </p:sp>
      <p:cxnSp>
        <p:nvCxnSpPr>
          <p:cNvPr id="17" name="Straight Arrow Connector 16">
            <a:extLst>
              <a:ext uri="{FF2B5EF4-FFF2-40B4-BE49-F238E27FC236}">
                <a16:creationId xmlns:a16="http://schemas.microsoft.com/office/drawing/2014/main" id="{6C0F7CA8-97DB-FF32-590D-583FD597AB6E}"/>
              </a:ext>
            </a:extLst>
          </p:cNvPr>
          <p:cNvCxnSpPr>
            <a:cxnSpLocks/>
            <a:stCxn id="16" idx="6"/>
          </p:cNvCxnSpPr>
          <p:nvPr/>
        </p:nvCxnSpPr>
        <p:spPr>
          <a:xfrm>
            <a:off x="3820394" y="2178095"/>
            <a:ext cx="1623206" cy="341939"/>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0551400D-DD96-6A33-C40B-5A9B31CDB9AC}"/>
              </a:ext>
            </a:extLst>
          </p:cNvPr>
          <p:cNvSpPr/>
          <p:nvPr/>
        </p:nvSpPr>
        <p:spPr>
          <a:xfrm>
            <a:off x="5443600" y="2356442"/>
            <a:ext cx="1091015" cy="346847"/>
          </a:xfrm>
          <a:prstGeom prst="rect">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762267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6- Control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583185"/>
            <a:ext cx="4246022" cy="286232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These Search Engines enable the users to control the appearance of the page they want.</a:t>
            </a:r>
          </a:p>
          <a:p>
            <a:pPr marL="914400" lvl="1" indent="-457200">
              <a:buFont typeface="+mj-lt"/>
              <a:buAutoNum type="arabicPeriod"/>
            </a:pPr>
            <a:r>
              <a:rPr lang="en-US" sz="2000" dirty="0">
                <a:solidFill>
                  <a:srgbClr val="00B050"/>
                </a:solidFill>
              </a:rPr>
              <a:t>Filter button makes the user able to know the news of the site in the time period that he wants.</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1015663"/>
          </a:xfrm>
          <a:prstGeom prst="rect">
            <a:avLst/>
          </a:prstGeom>
          <a:noFill/>
        </p:spPr>
        <p:txBody>
          <a:bodyPr wrap="square" rtlCol="0">
            <a:spAutoFit/>
          </a:bodyPr>
          <a:lstStyle/>
          <a:p>
            <a:r>
              <a:rPr lang="en-US" sz="2000" dirty="0">
                <a:solidFill>
                  <a:srgbClr val="FF0000"/>
                </a:solidFill>
              </a:rPr>
              <a:t>Negative points:</a:t>
            </a:r>
          </a:p>
          <a:p>
            <a:pPr marL="800100" lvl="1" indent="-342900">
              <a:buFont typeface="Arial" panose="020B0604020202020204" pitchFamily="34" charset="0"/>
              <a:buChar char="•"/>
            </a:pPr>
            <a:r>
              <a:rPr lang="en-US" sz="2000" dirty="0">
                <a:solidFill>
                  <a:srgbClr val="FF0000"/>
                </a:solidFill>
              </a:rPr>
              <a:t>The website doesn’t provide a view control, but it’s still acceptable for that kind of business.</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830997"/>
          </a:xfrm>
          <a:prstGeom prst="rect">
            <a:avLst/>
          </a:prstGeom>
          <a:noFill/>
        </p:spPr>
        <p:txBody>
          <a:bodyPr wrap="square" rtlCol="0">
            <a:spAutoFit/>
          </a:bodyPr>
          <a:lstStyle/>
          <a:p>
            <a:r>
              <a:rPr lang="en-US" sz="2400" dirty="0"/>
              <a:t> The website enables users to control some views and functions, and it’s clear what can be controlled by users.</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(4.5/5)</a:t>
            </a:r>
          </a:p>
        </p:txBody>
      </p:sp>
    </p:spTree>
    <p:extLst>
      <p:ext uri="{BB962C8B-B14F-4D97-AF65-F5344CB8AC3E}">
        <p14:creationId xmlns:p14="http://schemas.microsoft.com/office/powerpoint/2010/main" val="1404913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1- Visibility</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EC1E032-8CDD-647F-06E1-C8D00D3E251D}"/>
              </a:ext>
            </a:extLst>
          </p:cNvPr>
          <p:cNvSpPr txBox="1"/>
          <p:nvPr/>
        </p:nvSpPr>
        <p:spPr>
          <a:xfrm>
            <a:off x="1214321" y="1225320"/>
            <a:ext cx="8398030" cy="830997"/>
          </a:xfrm>
          <a:prstGeom prst="rect">
            <a:avLst/>
          </a:prstGeom>
          <a:noFill/>
        </p:spPr>
        <p:txBody>
          <a:bodyPr wrap="square" rtlCol="0">
            <a:spAutoFit/>
          </a:bodyPr>
          <a:lstStyle/>
          <a:p>
            <a:r>
              <a:rPr lang="en-US" sz="2400" dirty="0"/>
              <a:t>Some of the available functions of the website could be seen clearly. However, some features are a bit hidden.</a:t>
            </a:r>
          </a:p>
        </p:txBody>
      </p:sp>
      <p:sp>
        <p:nvSpPr>
          <p:cNvPr id="20" name="TextBox 19">
            <a:extLst>
              <a:ext uri="{FF2B5EF4-FFF2-40B4-BE49-F238E27FC236}">
                <a16:creationId xmlns:a16="http://schemas.microsoft.com/office/drawing/2014/main" id="{7BE40CF9-0220-61C1-A4AD-0AABCAEED71C}"/>
              </a:ext>
            </a:extLst>
          </p:cNvPr>
          <p:cNvSpPr txBox="1"/>
          <p:nvPr/>
        </p:nvSpPr>
        <p:spPr>
          <a:xfrm>
            <a:off x="1003609" y="2583185"/>
            <a:ext cx="4459192" cy="1631216"/>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Some arrows are added next to the available lists in the nav bar</a:t>
            </a:r>
          </a:p>
          <a:p>
            <a:pPr marL="914400" lvl="1" indent="-457200">
              <a:buFont typeface="+mj-lt"/>
              <a:buAutoNum type="arabicPeriod"/>
            </a:pPr>
            <a:r>
              <a:rPr lang="en-US" sz="2000" dirty="0">
                <a:solidFill>
                  <a:srgbClr val="00B050"/>
                </a:solidFill>
              </a:rPr>
              <a:t>Donate Button is clearly inserted at the top of the page</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2554545"/>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The search option is included to the other options, so it became not clear enough</a:t>
            </a:r>
          </a:p>
          <a:p>
            <a:pPr marL="914400" lvl="1" indent="-457200">
              <a:buFont typeface="+mj-lt"/>
              <a:buAutoNum type="arabicPeriod"/>
            </a:pPr>
            <a:r>
              <a:rPr lang="en-US" sz="2000" dirty="0">
                <a:solidFill>
                  <a:srgbClr val="FF0000"/>
                </a:solidFill>
              </a:rPr>
              <a:t>Some buttons are not seen such as “More information” or too small “All topics” button  </a:t>
            </a:r>
          </a:p>
          <a:p>
            <a:pPr marL="914400" lvl="1" indent="-457200">
              <a:buFont typeface="+mj-lt"/>
              <a:buAutoNum type="arabicPeriod"/>
            </a:pPr>
            <a:r>
              <a:rPr lang="en-US" sz="2000" dirty="0">
                <a:solidFill>
                  <a:srgbClr val="FF0000"/>
                </a:solidFill>
              </a:rPr>
              <a:t>Contact IETF developers teem is not located among the “contact” section but among “support us” instead.</a:t>
            </a:r>
          </a:p>
        </p:txBody>
      </p:sp>
      <p:sp>
        <p:nvSpPr>
          <p:cNvPr id="23" name="Rectangle 22">
            <a:extLst>
              <a:ext uri="{FF2B5EF4-FFF2-40B4-BE49-F238E27FC236}">
                <a16:creationId xmlns:a16="http://schemas.microsoft.com/office/drawing/2014/main" id="{2FEFA35B-4411-04F5-C42D-19B98BC20642}"/>
              </a:ext>
            </a:extLst>
          </p:cNvPr>
          <p:cNvSpPr/>
          <p:nvPr/>
        </p:nvSpPr>
        <p:spPr>
          <a:xfrm>
            <a:off x="1003608" y="5572266"/>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(2.5/5)</a:t>
            </a:r>
          </a:p>
        </p:txBody>
      </p:sp>
    </p:spTree>
    <p:extLst>
      <p:ext uri="{BB962C8B-B14F-4D97-AF65-F5344CB8AC3E}">
        <p14:creationId xmlns:p14="http://schemas.microsoft.com/office/powerpoint/2010/main" val="186529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3B951-5673-DCAA-9E36-FCF3DE80D9AB}"/>
              </a:ext>
            </a:extLst>
          </p:cNvPr>
          <p:cNvPicPr>
            <a:picLocks noChangeAspect="1"/>
          </p:cNvPicPr>
          <p:nvPr/>
        </p:nvPicPr>
        <p:blipFill rotWithShape="1">
          <a:blip r:embed="rId2">
            <a:extLst>
              <a:ext uri="{28A0092B-C50C-407E-A947-70E740481C1C}">
                <a14:useLocalDpi xmlns:a14="http://schemas.microsoft.com/office/drawing/2010/main" val="0"/>
              </a:ext>
            </a:extLst>
          </a:blip>
          <a:srcRect l="5645" r="3548"/>
          <a:stretch/>
        </p:blipFill>
        <p:spPr>
          <a:xfrm>
            <a:off x="4896480" y="117989"/>
            <a:ext cx="5965409" cy="3274144"/>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0FB5E3F-636E-431A-CA7C-D47094D8775F}"/>
              </a:ext>
            </a:extLst>
          </p:cNvPr>
          <p:cNvSpPr/>
          <p:nvPr/>
        </p:nvSpPr>
        <p:spPr>
          <a:xfrm>
            <a:off x="4994803" y="560442"/>
            <a:ext cx="5702710" cy="265471"/>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5533892-B140-682B-6D0A-8FEC7D399489}"/>
              </a:ext>
            </a:extLst>
          </p:cNvPr>
          <p:cNvSpPr/>
          <p:nvPr/>
        </p:nvSpPr>
        <p:spPr>
          <a:xfrm>
            <a:off x="8937538" y="2526894"/>
            <a:ext cx="1524000" cy="191731"/>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7BAC7-B71A-EB42-5B49-9E27A2E3EEAB}"/>
              </a:ext>
            </a:extLst>
          </p:cNvPr>
          <p:cNvSpPr/>
          <p:nvPr/>
        </p:nvSpPr>
        <p:spPr>
          <a:xfrm>
            <a:off x="8932626" y="3229900"/>
            <a:ext cx="1524000" cy="191731"/>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63F6D09D-ACB5-C897-00B0-BBB2A1E39F4D}"/>
              </a:ext>
            </a:extLst>
          </p:cNvPr>
          <p:cNvSpPr/>
          <p:nvPr/>
        </p:nvSpPr>
        <p:spPr>
          <a:xfrm>
            <a:off x="4955473" y="1494508"/>
            <a:ext cx="2939845" cy="265470"/>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7C6B1DE5-BB12-E814-86E4-83026BFFA377}"/>
              </a:ext>
            </a:extLst>
          </p:cNvPr>
          <p:cNvSpPr/>
          <p:nvPr/>
        </p:nvSpPr>
        <p:spPr>
          <a:xfrm>
            <a:off x="11664093" y="825913"/>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cxnSp>
        <p:nvCxnSpPr>
          <p:cNvPr id="9" name="Straight Arrow Connector 8">
            <a:extLst>
              <a:ext uri="{FF2B5EF4-FFF2-40B4-BE49-F238E27FC236}">
                <a16:creationId xmlns:a16="http://schemas.microsoft.com/office/drawing/2014/main" id="{790701F1-47D8-4D60-1CA9-14B347D4898A}"/>
              </a:ext>
            </a:extLst>
          </p:cNvPr>
          <p:cNvCxnSpPr>
            <a:cxnSpLocks/>
            <a:stCxn id="8" idx="2"/>
            <a:endCxn id="4" idx="3"/>
          </p:cNvCxnSpPr>
          <p:nvPr/>
        </p:nvCxnSpPr>
        <p:spPr>
          <a:xfrm flipH="1" flipV="1">
            <a:off x="10697513" y="693178"/>
            <a:ext cx="966580" cy="312403"/>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B865767A-9DE8-636A-E005-95B285E63EEA}"/>
              </a:ext>
            </a:extLst>
          </p:cNvPr>
          <p:cNvCxnSpPr>
            <a:cxnSpLocks/>
            <a:stCxn id="8" idx="2"/>
          </p:cNvCxnSpPr>
          <p:nvPr/>
        </p:nvCxnSpPr>
        <p:spPr>
          <a:xfrm flipH="1">
            <a:off x="7895318" y="1005581"/>
            <a:ext cx="3768775" cy="575189"/>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4D65B44-C205-4EF3-2A03-91396DC56089}"/>
              </a:ext>
            </a:extLst>
          </p:cNvPr>
          <p:cNvCxnSpPr>
            <a:cxnSpLocks/>
            <a:stCxn id="8" idx="2"/>
            <a:endCxn id="5" idx="3"/>
          </p:cNvCxnSpPr>
          <p:nvPr/>
        </p:nvCxnSpPr>
        <p:spPr>
          <a:xfrm flipH="1">
            <a:off x="10461538" y="1005581"/>
            <a:ext cx="1202555" cy="1617179"/>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FFD5086-C5E1-C4C4-0A87-AAE9A8A0DEE5}"/>
              </a:ext>
            </a:extLst>
          </p:cNvPr>
          <p:cNvCxnSpPr>
            <a:cxnSpLocks/>
            <a:stCxn id="8" idx="2"/>
            <a:endCxn id="6" idx="3"/>
          </p:cNvCxnSpPr>
          <p:nvPr/>
        </p:nvCxnSpPr>
        <p:spPr>
          <a:xfrm flipH="1">
            <a:off x="10456626" y="1005581"/>
            <a:ext cx="1207467" cy="2320185"/>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24" name="Picture 23" descr="Graphical user interface, text, website&#10;&#10;Description automatically generated">
            <a:extLst>
              <a:ext uri="{FF2B5EF4-FFF2-40B4-BE49-F238E27FC236}">
                <a16:creationId xmlns:a16="http://schemas.microsoft.com/office/drawing/2014/main" id="{EB7B901F-0F96-8351-0529-02170A7E11D5}"/>
              </a:ext>
            </a:extLst>
          </p:cNvPr>
          <p:cNvPicPr>
            <a:picLocks noChangeAspect="1"/>
          </p:cNvPicPr>
          <p:nvPr/>
        </p:nvPicPr>
        <p:blipFill rotWithShape="1">
          <a:blip r:embed="rId3">
            <a:extLst>
              <a:ext uri="{28A0092B-C50C-407E-A947-70E740481C1C}">
                <a14:useLocalDpi xmlns:a14="http://schemas.microsoft.com/office/drawing/2010/main" val="0"/>
              </a:ext>
            </a:extLst>
          </a:blip>
          <a:srcRect l="3145" r="4919"/>
          <a:stretch/>
        </p:blipFill>
        <p:spPr>
          <a:xfrm>
            <a:off x="294945" y="3532540"/>
            <a:ext cx="5960468" cy="2875021"/>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85ABD1E2-76F0-57A8-96A0-A6C0D8F1E06A}"/>
              </a:ext>
            </a:extLst>
          </p:cNvPr>
          <p:cNvSpPr/>
          <p:nvPr/>
        </p:nvSpPr>
        <p:spPr>
          <a:xfrm>
            <a:off x="570271" y="4454012"/>
            <a:ext cx="3533310" cy="285139"/>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6" name="Oval 25">
            <a:extLst>
              <a:ext uri="{FF2B5EF4-FFF2-40B4-BE49-F238E27FC236}">
                <a16:creationId xmlns:a16="http://schemas.microsoft.com/office/drawing/2014/main" id="{80D73CE8-9BAD-6036-CD45-D350AC94A946}"/>
              </a:ext>
            </a:extLst>
          </p:cNvPr>
          <p:cNvSpPr/>
          <p:nvPr/>
        </p:nvSpPr>
        <p:spPr>
          <a:xfrm>
            <a:off x="6732885" y="5110316"/>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cxnSp>
        <p:nvCxnSpPr>
          <p:cNvPr id="27" name="Straight Arrow Connector 26">
            <a:extLst>
              <a:ext uri="{FF2B5EF4-FFF2-40B4-BE49-F238E27FC236}">
                <a16:creationId xmlns:a16="http://schemas.microsoft.com/office/drawing/2014/main" id="{6CFA17C5-E5DD-9A82-E5E4-C9D3E6420430}"/>
              </a:ext>
            </a:extLst>
          </p:cNvPr>
          <p:cNvCxnSpPr>
            <a:cxnSpLocks/>
            <a:stCxn id="26" idx="2"/>
            <a:endCxn id="25" idx="3"/>
          </p:cNvCxnSpPr>
          <p:nvPr/>
        </p:nvCxnSpPr>
        <p:spPr>
          <a:xfrm flipH="1" flipV="1">
            <a:off x="4103581" y="4596582"/>
            <a:ext cx="2629304" cy="693402"/>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3139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7- Feedback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583185"/>
            <a:ext cx="4246022" cy="193899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Loading feedback gives users the effect that their action had.</a:t>
            </a:r>
          </a:p>
          <a:p>
            <a:pPr marL="914400" lvl="1" indent="-457200">
              <a:buFont typeface="+mj-lt"/>
              <a:buAutoNum type="arabicPeriod"/>
            </a:pPr>
            <a:r>
              <a:rPr lang="en-US" sz="2000" dirty="0">
                <a:solidFill>
                  <a:srgbClr val="00B050"/>
                </a:solidFill>
              </a:rPr>
              <a:t> Message feedback told the users if their submission did well or not. </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1323439"/>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some pages have no feedback when it’s loading.</a:t>
            </a:r>
          </a:p>
          <a:p>
            <a:pPr marL="914400" lvl="1" indent="-457200">
              <a:buFont typeface="+mj-lt"/>
              <a:buAutoNum type="arabicPeriod"/>
            </a:pPr>
            <a:r>
              <a:rPr lang="en-US" sz="2000" dirty="0">
                <a:solidFill>
                  <a:srgbClr val="FF0000"/>
                </a:solidFill>
              </a:rPr>
              <a:t> There is no feedback showing the reason of the error.</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830997"/>
          </a:xfrm>
          <a:prstGeom prst="rect">
            <a:avLst/>
          </a:prstGeom>
          <a:noFill/>
        </p:spPr>
        <p:txBody>
          <a:bodyPr wrap="square" rtlCol="0">
            <a:spAutoFit/>
          </a:bodyPr>
          <a:lstStyle/>
          <a:p>
            <a:r>
              <a:rPr lang="en-US" sz="2400" dirty="0"/>
              <a:t>  Most methods give people faster feedback information, that helps them to know what effect their actions have had.</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(3/5)</a:t>
            </a:r>
          </a:p>
        </p:txBody>
      </p:sp>
    </p:spTree>
    <p:extLst>
      <p:ext uri="{BB962C8B-B14F-4D97-AF65-F5344CB8AC3E}">
        <p14:creationId xmlns:p14="http://schemas.microsoft.com/office/powerpoint/2010/main" val="322598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4B84F67-D66F-EA3C-7251-246571D24BE5}"/>
              </a:ext>
            </a:extLst>
          </p:cNvPr>
          <p:cNvPicPr>
            <a:picLocks noChangeAspect="1"/>
          </p:cNvPicPr>
          <p:nvPr/>
        </p:nvPicPr>
        <p:blipFill rotWithShape="1">
          <a:blip r:embed="rId2">
            <a:extLst>
              <a:ext uri="{28A0092B-C50C-407E-A947-70E740481C1C}">
                <a14:useLocalDpi xmlns:a14="http://schemas.microsoft.com/office/drawing/2010/main" val="0"/>
              </a:ext>
            </a:extLst>
          </a:blip>
          <a:srcRect l="2826" t="1618" r="2718" b="1863"/>
          <a:stretch/>
        </p:blipFill>
        <p:spPr>
          <a:xfrm>
            <a:off x="816079" y="285514"/>
            <a:ext cx="4562168" cy="308694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3FEE23D-AF98-80F2-79CA-7C19A0E2C2F5}"/>
              </a:ext>
            </a:extLst>
          </p:cNvPr>
          <p:cNvSpPr/>
          <p:nvPr/>
        </p:nvSpPr>
        <p:spPr>
          <a:xfrm>
            <a:off x="924233" y="314632"/>
            <a:ext cx="2615380" cy="1641987"/>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6E95F4D8-00D7-6580-AA11-74F89968E809}"/>
              </a:ext>
            </a:extLst>
          </p:cNvPr>
          <p:cNvSpPr/>
          <p:nvPr/>
        </p:nvSpPr>
        <p:spPr>
          <a:xfrm>
            <a:off x="4975123" y="275682"/>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cxnSp>
        <p:nvCxnSpPr>
          <p:cNvPr id="6" name="Straight Arrow Connector 5">
            <a:extLst>
              <a:ext uri="{FF2B5EF4-FFF2-40B4-BE49-F238E27FC236}">
                <a16:creationId xmlns:a16="http://schemas.microsoft.com/office/drawing/2014/main" id="{6D922F22-2CAA-7680-A9FF-E40D7DE95521}"/>
              </a:ext>
            </a:extLst>
          </p:cNvPr>
          <p:cNvCxnSpPr>
            <a:cxnSpLocks/>
            <a:stCxn id="5" idx="3"/>
          </p:cNvCxnSpPr>
          <p:nvPr/>
        </p:nvCxnSpPr>
        <p:spPr>
          <a:xfrm flipH="1">
            <a:off x="3539613" y="582394"/>
            <a:ext cx="1492026" cy="54340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12" name="Picture 11" descr="Chart&#10;&#10;Description automatically generated">
            <a:extLst>
              <a:ext uri="{FF2B5EF4-FFF2-40B4-BE49-F238E27FC236}">
                <a16:creationId xmlns:a16="http://schemas.microsoft.com/office/drawing/2014/main" id="{59AA6ECB-2757-F31C-4FA4-6E23390BE021}"/>
              </a:ext>
            </a:extLst>
          </p:cNvPr>
          <p:cNvPicPr>
            <a:picLocks noChangeAspect="1"/>
          </p:cNvPicPr>
          <p:nvPr/>
        </p:nvPicPr>
        <p:blipFill rotWithShape="1">
          <a:blip r:embed="rId3">
            <a:extLst>
              <a:ext uri="{28A0092B-C50C-407E-A947-70E740481C1C}">
                <a14:useLocalDpi xmlns:a14="http://schemas.microsoft.com/office/drawing/2010/main" val="0"/>
              </a:ext>
            </a:extLst>
          </a:blip>
          <a:srcRect l="8225" t="2790" r="28056" b="12059"/>
          <a:stretch/>
        </p:blipFill>
        <p:spPr>
          <a:xfrm>
            <a:off x="226133" y="3286661"/>
            <a:ext cx="4262238" cy="3409108"/>
          </a:xfrm>
          <a:prstGeom prst="rect">
            <a:avLst/>
          </a:prstGeom>
          <a:ln>
            <a:noFill/>
          </a:ln>
          <a:effectLst>
            <a:outerShdw blurRad="292100" dist="139700" dir="2700000" algn="tl" rotWithShape="0">
              <a:srgbClr val="333333">
                <a:alpha val="65000"/>
              </a:srgbClr>
            </a:outerShdw>
          </a:effectLst>
        </p:spPr>
      </p:pic>
      <p:sp>
        <p:nvSpPr>
          <p:cNvPr id="13" name="Oval 12">
            <a:extLst>
              <a:ext uri="{FF2B5EF4-FFF2-40B4-BE49-F238E27FC236}">
                <a16:creationId xmlns:a16="http://schemas.microsoft.com/office/drawing/2014/main" id="{BB082C5D-863E-0F9D-771D-08DC55C07FB0}"/>
              </a:ext>
            </a:extLst>
          </p:cNvPr>
          <p:cNvSpPr/>
          <p:nvPr/>
        </p:nvSpPr>
        <p:spPr>
          <a:xfrm>
            <a:off x="3982689" y="3460553"/>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cxnSp>
        <p:nvCxnSpPr>
          <p:cNvPr id="14" name="Straight Arrow Connector 13">
            <a:extLst>
              <a:ext uri="{FF2B5EF4-FFF2-40B4-BE49-F238E27FC236}">
                <a16:creationId xmlns:a16="http://schemas.microsoft.com/office/drawing/2014/main" id="{571B3FE1-B919-E145-9439-1B335E423884}"/>
              </a:ext>
            </a:extLst>
          </p:cNvPr>
          <p:cNvCxnSpPr>
            <a:cxnSpLocks/>
            <a:stCxn id="13" idx="3"/>
            <a:endCxn id="15" idx="0"/>
          </p:cNvCxnSpPr>
          <p:nvPr/>
        </p:nvCxnSpPr>
        <p:spPr>
          <a:xfrm flipH="1">
            <a:off x="1855841" y="3767265"/>
            <a:ext cx="2183364" cy="2053432"/>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53308F76-EB3B-439B-9B41-0A50D7615B65}"/>
              </a:ext>
            </a:extLst>
          </p:cNvPr>
          <p:cNvSpPr/>
          <p:nvPr/>
        </p:nvSpPr>
        <p:spPr>
          <a:xfrm>
            <a:off x="388379" y="5820697"/>
            <a:ext cx="2934923" cy="545702"/>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20" name="Picture 19" descr="A computer screen capture&#10;&#10;Description automatically generated with low confidence">
            <a:extLst>
              <a:ext uri="{FF2B5EF4-FFF2-40B4-BE49-F238E27FC236}">
                <a16:creationId xmlns:a16="http://schemas.microsoft.com/office/drawing/2014/main" id="{2DBB9B75-7EC4-917C-9D1F-73B80E71C8E5}"/>
              </a:ext>
            </a:extLst>
          </p:cNvPr>
          <p:cNvPicPr>
            <a:picLocks noChangeAspect="1"/>
          </p:cNvPicPr>
          <p:nvPr/>
        </p:nvPicPr>
        <p:blipFill rotWithShape="1">
          <a:blip r:embed="rId4">
            <a:extLst>
              <a:ext uri="{28A0092B-C50C-407E-A947-70E740481C1C}">
                <a14:useLocalDpi xmlns:a14="http://schemas.microsoft.com/office/drawing/2010/main" val="0"/>
              </a:ext>
            </a:extLst>
          </a:blip>
          <a:srcRect l="58387"/>
          <a:stretch/>
        </p:blipFill>
        <p:spPr>
          <a:xfrm>
            <a:off x="5577369" y="180979"/>
            <a:ext cx="4262238" cy="3355514"/>
          </a:xfrm>
          <a:prstGeom prst="rect">
            <a:avLst/>
          </a:prstGeom>
          <a:ln>
            <a:no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C3F8B1A4-AAA4-855F-22D2-AB45493DA82F}"/>
              </a:ext>
            </a:extLst>
          </p:cNvPr>
          <p:cNvSpPr/>
          <p:nvPr/>
        </p:nvSpPr>
        <p:spPr>
          <a:xfrm>
            <a:off x="6017335" y="943897"/>
            <a:ext cx="3352799" cy="1769806"/>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6EC73AC5-EDF6-FE52-C926-B262931C79E0}"/>
              </a:ext>
            </a:extLst>
          </p:cNvPr>
          <p:cNvCxnSpPr>
            <a:cxnSpLocks/>
            <a:stCxn id="35" idx="7"/>
          </p:cNvCxnSpPr>
          <p:nvPr/>
        </p:nvCxnSpPr>
        <p:spPr>
          <a:xfrm flipV="1">
            <a:off x="4724568" y="1432506"/>
            <a:ext cx="1222815" cy="83607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5" name="Oval 34">
            <a:extLst>
              <a:ext uri="{FF2B5EF4-FFF2-40B4-BE49-F238E27FC236}">
                <a16:creationId xmlns:a16="http://schemas.microsoft.com/office/drawing/2014/main" id="{EF697C88-A953-0C03-D51A-B889F6E765CE}"/>
              </a:ext>
            </a:extLst>
          </p:cNvPr>
          <p:cNvSpPr/>
          <p:nvPr/>
        </p:nvSpPr>
        <p:spPr>
          <a:xfrm>
            <a:off x="4388874" y="2208825"/>
            <a:ext cx="393290" cy="408039"/>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1</a:t>
            </a:r>
          </a:p>
        </p:txBody>
      </p:sp>
      <p:pic>
        <p:nvPicPr>
          <p:cNvPr id="50" name="Picture 49" descr="Graphical user interface, application&#10;&#10;Description automatically generated">
            <a:extLst>
              <a:ext uri="{FF2B5EF4-FFF2-40B4-BE49-F238E27FC236}">
                <a16:creationId xmlns:a16="http://schemas.microsoft.com/office/drawing/2014/main" id="{AC14AEBB-E83E-DD4A-AB77-DA3F09B6A0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5558" y="2849759"/>
            <a:ext cx="4976384" cy="3791929"/>
          </a:xfrm>
          <a:prstGeom prst="rect">
            <a:avLst/>
          </a:prstGeom>
          <a:ln>
            <a:noFill/>
          </a:ln>
          <a:effectLst>
            <a:outerShdw blurRad="292100" dist="139700" dir="2700000" algn="tl" rotWithShape="0">
              <a:srgbClr val="333333">
                <a:alpha val="65000"/>
              </a:srgbClr>
            </a:outerShdw>
          </a:effectLst>
        </p:spPr>
      </p:pic>
      <p:sp>
        <p:nvSpPr>
          <p:cNvPr id="51" name="Rectangle 50">
            <a:extLst>
              <a:ext uri="{FF2B5EF4-FFF2-40B4-BE49-F238E27FC236}">
                <a16:creationId xmlns:a16="http://schemas.microsoft.com/office/drawing/2014/main" id="{52BF6DB5-B37A-0CDD-52A1-B483D7BBEC20}"/>
              </a:ext>
            </a:extLst>
          </p:cNvPr>
          <p:cNvSpPr/>
          <p:nvPr/>
        </p:nvSpPr>
        <p:spPr>
          <a:xfrm>
            <a:off x="7457763" y="4227871"/>
            <a:ext cx="4429438" cy="1263450"/>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6E02511-C9EC-FC9E-ACB6-5E5CAE7430A1}"/>
              </a:ext>
            </a:extLst>
          </p:cNvPr>
          <p:cNvSpPr/>
          <p:nvPr/>
        </p:nvSpPr>
        <p:spPr>
          <a:xfrm>
            <a:off x="9522535" y="3156155"/>
            <a:ext cx="2364666" cy="380338"/>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53" name="Straight Arrow Connector 52">
            <a:extLst>
              <a:ext uri="{FF2B5EF4-FFF2-40B4-BE49-F238E27FC236}">
                <a16:creationId xmlns:a16="http://schemas.microsoft.com/office/drawing/2014/main" id="{BC24A92C-AE8B-3E5C-BDF9-9DEEA7A70CF5}"/>
              </a:ext>
            </a:extLst>
          </p:cNvPr>
          <p:cNvCxnSpPr>
            <a:cxnSpLocks/>
            <a:stCxn id="54" idx="6"/>
            <a:endCxn id="52" idx="1"/>
          </p:cNvCxnSpPr>
          <p:nvPr/>
        </p:nvCxnSpPr>
        <p:spPr>
          <a:xfrm flipV="1">
            <a:off x="5816398" y="3346324"/>
            <a:ext cx="3706137" cy="119538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4" name="Oval 53">
            <a:extLst>
              <a:ext uri="{FF2B5EF4-FFF2-40B4-BE49-F238E27FC236}">
                <a16:creationId xmlns:a16="http://schemas.microsoft.com/office/drawing/2014/main" id="{B41D5F0F-4A1B-51F2-7945-A7E5D46EBDBF}"/>
              </a:ext>
            </a:extLst>
          </p:cNvPr>
          <p:cNvSpPr/>
          <p:nvPr/>
        </p:nvSpPr>
        <p:spPr>
          <a:xfrm>
            <a:off x="5423108" y="4337684"/>
            <a:ext cx="393290" cy="408039"/>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cxnSp>
        <p:nvCxnSpPr>
          <p:cNvPr id="58" name="Straight Arrow Connector 57">
            <a:extLst>
              <a:ext uri="{FF2B5EF4-FFF2-40B4-BE49-F238E27FC236}">
                <a16:creationId xmlns:a16="http://schemas.microsoft.com/office/drawing/2014/main" id="{04635A37-4C90-9C73-9FD8-41EA961959B5}"/>
              </a:ext>
            </a:extLst>
          </p:cNvPr>
          <p:cNvCxnSpPr>
            <a:cxnSpLocks/>
            <a:stCxn id="54" idx="6"/>
            <a:endCxn id="51" idx="1"/>
          </p:cNvCxnSpPr>
          <p:nvPr/>
        </p:nvCxnSpPr>
        <p:spPr>
          <a:xfrm>
            <a:off x="5816398" y="4541704"/>
            <a:ext cx="1641365" cy="317892"/>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6734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8- Recovery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903249" y="2583185"/>
            <a:ext cx="4602201" cy="2800767"/>
          </a:xfrm>
          <a:prstGeom prst="rect">
            <a:avLst/>
          </a:prstGeom>
          <a:noFill/>
        </p:spPr>
        <p:txBody>
          <a:bodyPr wrap="square" rtlCol="0">
            <a:spAutoFit/>
          </a:bodyPr>
          <a:lstStyle/>
          <a:p>
            <a:r>
              <a:rPr lang="en-US" sz="1600" dirty="0">
                <a:solidFill>
                  <a:srgbClr val="00B050"/>
                </a:solidFill>
              </a:rPr>
              <a:t>Positive points:</a:t>
            </a:r>
          </a:p>
          <a:p>
            <a:pPr marL="457200" indent="-457200">
              <a:buFont typeface="+mj-lt"/>
              <a:buAutoNum type="arabicPeriod"/>
            </a:pPr>
            <a:r>
              <a:rPr lang="en-US" sz="1600" dirty="0">
                <a:solidFill>
                  <a:srgbClr val="00B050"/>
                </a:solidFill>
              </a:rPr>
              <a:t>In case of  entering a page of the search results by mistake and got back to the previous page (the result page), the search text and results remain the same.</a:t>
            </a:r>
          </a:p>
          <a:p>
            <a:pPr marL="457200" indent="-457200">
              <a:buFont typeface="+mj-lt"/>
              <a:buAutoNum type="arabicPeriod"/>
            </a:pPr>
            <a:endParaRPr lang="en-US" sz="1600" dirty="0">
              <a:solidFill>
                <a:srgbClr val="00B050"/>
              </a:solidFill>
            </a:endParaRPr>
          </a:p>
          <a:p>
            <a:pPr marL="457200" indent="-457200">
              <a:buFont typeface="+mj-lt"/>
              <a:buAutoNum type="arabicPeriod"/>
            </a:pPr>
            <a:r>
              <a:rPr lang="en-US" sz="1600" dirty="0">
                <a:solidFill>
                  <a:srgbClr val="00B050"/>
                </a:solidFill>
              </a:rPr>
              <a:t>In case of  the email  is  not correct or empty, once the credit card button is clicked,  The field turns to red and allow user to re-edit or enter the data without deleting the other entered date.</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2308324"/>
          </a:xfrm>
          <a:prstGeom prst="rect">
            <a:avLst/>
          </a:prstGeom>
          <a:noFill/>
        </p:spPr>
        <p:txBody>
          <a:bodyPr wrap="square" rtlCol="0">
            <a:spAutoFit/>
          </a:bodyPr>
          <a:lstStyle/>
          <a:p>
            <a:r>
              <a:rPr lang="en-US" dirty="0">
                <a:solidFill>
                  <a:srgbClr val="FF0000"/>
                </a:solidFill>
              </a:rPr>
              <a:t>Negative points:</a:t>
            </a:r>
          </a:p>
          <a:p>
            <a:pPr marL="914400" lvl="1" indent="-457200">
              <a:buFont typeface="+mj-lt"/>
              <a:buAutoNum type="arabicPeriod"/>
            </a:pPr>
            <a:r>
              <a:rPr lang="en-US" dirty="0">
                <a:solidFill>
                  <a:srgbClr val="FF0000"/>
                </a:solidFill>
              </a:rPr>
              <a:t>When a faulty data is entered to the amount field, the whole page get crashed without any way re-edit it.</a:t>
            </a:r>
          </a:p>
          <a:p>
            <a:pPr marL="914400" lvl="1" indent="-457200">
              <a:buFont typeface="+mj-lt"/>
              <a:buAutoNum type="arabicPeriod"/>
            </a:pPr>
            <a:endParaRPr lang="en-US" dirty="0">
              <a:solidFill>
                <a:srgbClr val="FF0000"/>
              </a:solidFill>
            </a:endParaRPr>
          </a:p>
          <a:p>
            <a:pPr marL="914400" lvl="1" indent="-457200">
              <a:buFont typeface="+mj-lt"/>
              <a:buAutoNum type="arabicPeriod"/>
            </a:pPr>
            <a:r>
              <a:rPr lang="en-US" dirty="0">
                <a:solidFill>
                  <a:srgbClr val="FF0000"/>
                </a:solidFill>
              </a:rPr>
              <a:t>When the user leaves the page without completely donating, there is no alert message to notify him that the transaction is not completed.  </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769441"/>
          </a:xfrm>
          <a:prstGeom prst="rect">
            <a:avLst/>
          </a:prstGeom>
          <a:noFill/>
        </p:spPr>
        <p:txBody>
          <a:bodyPr wrap="square" rtlCol="0">
            <a:spAutoFit/>
          </a:bodyPr>
          <a:lstStyle/>
          <a:p>
            <a:r>
              <a:rPr lang="en-US" sz="2400" dirty="0"/>
              <a:t>  </a:t>
            </a:r>
            <a:r>
              <a:rPr lang="en-US" sz="2000" dirty="0"/>
              <a:t>The site has some methods that enable users to recover from their actions, errors, and mistakes quickly and effectively.</a:t>
            </a:r>
            <a:endParaRPr lang="en-US" sz="2400" dirty="0"/>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(3/5)</a:t>
            </a:r>
          </a:p>
        </p:txBody>
      </p:sp>
    </p:spTree>
    <p:extLst>
      <p:ext uri="{BB962C8B-B14F-4D97-AF65-F5344CB8AC3E}">
        <p14:creationId xmlns:p14="http://schemas.microsoft.com/office/powerpoint/2010/main" val="191163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7A3858-1375-1E29-87B2-762FD50175FF}"/>
              </a:ext>
            </a:extLst>
          </p:cNvPr>
          <p:cNvPicPr>
            <a:picLocks noChangeAspect="1"/>
          </p:cNvPicPr>
          <p:nvPr/>
        </p:nvPicPr>
        <p:blipFill>
          <a:blip r:embed="rId2"/>
          <a:stretch>
            <a:fillRect/>
          </a:stretch>
        </p:blipFill>
        <p:spPr>
          <a:xfrm>
            <a:off x="918700" y="1601708"/>
            <a:ext cx="7455283" cy="4591286"/>
          </a:xfrm>
          <a:prstGeom prst="rect">
            <a:avLst/>
          </a:prstGeom>
        </p:spPr>
      </p:pic>
      <p:sp>
        <p:nvSpPr>
          <p:cNvPr id="4" name="Rectangle 3">
            <a:extLst>
              <a:ext uri="{FF2B5EF4-FFF2-40B4-BE49-F238E27FC236}">
                <a16:creationId xmlns:a16="http://schemas.microsoft.com/office/drawing/2014/main" id="{EDF00051-BCCD-868A-D047-E92437F7E075}"/>
              </a:ext>
            </a:extLst>
          </p:cNvPr>
          <p:cNvSpPr/>
          <p:nvPr/>
        </p:nvSpPr>
        <p:spPr>
          <a:xfrm>
            <a:off x="1023367" y="2832410"/>
            <a:ext cx="5589305" cy="596590"/>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80A3CA59-1035-BED6-847F-8CA7451D0C61}"/>
              </a:ext>
            </a:extLst>
          </p:cNvPr>
          <p:cNvSpPr/>
          <p:nvPr/>
        </p:nvSpPr>
        <p:spPr>
          <a:xfrm>
            <a:off x="9155605" y="1242373"/>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cxnSp>
        <p:nvCxnSpPr>
          <p:cNvPr id="6" name="Straight Arrow Connector 5">
            <a:extLst>
              <a:ext uri="{FF2B5EF4-FFF2-40B4-BE49-F238E27FC236}">
                <a16:creationId xmlns:a16="http://schemas.microsoft.com/office/drawing/2014/main" id="{3175BF8B-0CAA-2D5D-66CC-5DCDF160283D}"/>
              </a:ext>
            </a:extLst>
          </p:cNvPr>
          <p:cNvCxnSpPr>
            <a:cxnSpLocks/>
            <a:stCxn id="5" idx="3"/>
          </p:cNvCxnSpPr>
          <p:nvPr/>
        </p:nvCxnSpPr>
        <p:spPr>
          <a:xfrm flipH="1">
            <a:off x="6612672" y="1549085"/>
            <a:ext cx="2599449" cy="1539803"/>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8" name="Rectangle 7">
            <a:extLst>
              <a:ext uri="{FF2B5EF4-FFF2-40B4-BE49-F238E27FC236}">
                <a16:creationId xmlns:a16="http://schemas.microsoft.com/office/drawing/2014/main" id="{82BB0D59-D308-09FC-A33E-D39E9D4D3803}"/>
              </a:ext>
            </a:extLst>
          </p:cNvPr>
          <p:cNvSpPr/>
          <p:nvPr/>
        </p:nvSpPr>
        <p:spPr>
          <a:xfrm>
            <a:off x="1023367" y="3932662"/>
            <a:ext cx="6871696" cy="1906078"/>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11082F5F-9A04-EB8A-7726-5CC3093B2ACB}"/>
              </a:ext>
            </a:extLst>
          </p:cNvPr>
          <p:cNvCxnSpPr>
            <a:cxnSpLocks/>
            <a:stCxn id="5" idx="3"/>
          </p:cNvCxnSpPr>
          <p:nvPr/>
        </p:nvCxnSpPr>
        <p:spPr>
          <a:xfrm flipH="1">
            <a:off x="7683190" y="1549085"/>
            <a:ext cx="1528931" cy="2383577"/>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18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AAFBE-6E52-B670-44B6-13F6676D9666}"/>
              </a:ext>
            </a:extLst>
          </p:cNvPr>
          <p:cNvPicPr>
            <a:picLocks noChangeAspect="1"/>
          </p:cNvPicPr>
          <p:nvPr/>
        </p:nvPicPr>
        <p:blipFill>
          <a:blip r:embed="rId2"/>
          <a:stretch>
            <a:fillRect/>
          </a:stretch>
        </p:blipFill>
        <p:spPr>
          <a:xfrm>
            <a:off x="593652" y="2587103"/>
            <a:ext cx="4519340" cy="4069341"/>
          </a:xfrm>
          <a:prstGeom prst="rect">
            <a:avLst/>
          </a:prstGeom>
        </p:spPr>
      </p:pic>
      <p:sp>
        <p:nvSpPr>
          <p:cNvPr id="4" name="Rectangle 3">
            <a:extLst>
              <a:ext uri="{FF2B5EF4-FFF2-40B4-BE49-F238E27FC236}">
                <a16:creationId xmlns:a16="http://schemas.microsoft.com/office/drawing/2014/main" id="{6D4677EF-D738-E6DC-3C85-2F7015908C66}"/>
              </a:ext>
            </a:extLst>
          </p:cNvPr>
          <p:cNvSpPr/>
          <p:nvPr/>
        </p:nvSpPr>
        <p:spPr>
          <a:xfrm>
            <a:off x="2579649" y="3122341"/>
            <a:ext cx="2064774" cy="412596"/>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rgbClr val="FF0000"/>
              </a:solidFill>
            </a:endParaRPr>
          </a:p>
        </p:txBody>
      </p:sp>
      <p:sp>
        <p:nvSpPr>
          <p:cNvPr id="5" name="Oval 4">
            <a:extLst>
              <a:ext uri="{FF2B5EF4-FFF2-40B4-BE49-F238E27FC236}">
                <a16:creationId xmlns:a16="http://schemas.microsoft.com/office/drawing/2014/main" id="{45FD802E-1CB2-8B16-D320-6AA97EA7C1B6}"/>
              </a:ext>
            </a:extLst>
          </p:cNvPr>
          <p:cNvSpPr/>
          <p:nvPr/>
        </p:nvSpPr>
        <p:spPr>
          <a:xfrm>
            <a:off x="1309654" y="1565498"/>
            <a:ext cx="385917" cy="359335"/>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1</a:t>
            </a:r>
          </a:p>
        </p:txBody>
      </p:sp>
      <p:cxnSp>
        <p:nvCxnSpPr>
          <p:cNvPr id="6" name="Straight Arrow Connector 5">
            <a:extLst>
              <a:ext uri="{FF2B5EF4-FFF2-40B4-BE49-F238E27FC236}">
                <a16:creationId xmlns:a16="http://schemas.microsoft.com/office/drawing/2014/main" id="{A07CDCDF-3DC5-ADB3-D911-DFE068D19290}"/>
              </a:ext>
            </a:extLst>
          </p:cNvPr>
          <p:cNvCxnSpPr>
            <a:cxnSpLocks/>
            <a:stCxn id="5" idx="6"/>
            <a:endCxn id="4" idx="1"/>
          </p:cNvCxnSpPr>
          <p:nvPr/>
        </p:nvCxnSpPr>
        <p:spPr>
          <a:xfrm>
            <a:off x="1695571" y="1745166"/>
            <a:ext cx="884078" cy="1583473"/>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836EC510-DC68-AC31-DCD2-2E56E8BECDC9}"/>
              </a:ext>
            </a:extLst>
          </p:cNvPr>
          <p:cNvPicPr>
            <a:picLocks noChangeAspect="1"/>
          </p:cNvPicPr>
          <p:nvPr/>
        </p:nvPicPr>
        <p:blipFill>
          <a:blip r:embed="rId3"/>
          <a:stretch>
            <a:fillRect/>
          </a:stretch>
        </p:blipFill>
        <p:spPr>
          <a:xfrm>
            <a:off x="5786471" y="455545"/>
            <a:ext cx="6216970" cy="4140413"/>
          </a:xfrm>
          <a:prstGeom prst="rect">
            <a:avLst/>
          </a:prstGeom>
        </p:spPr>
      </p:pic>
      <p:sp>
        <p:nvSpPr>
          <p:cNvPr id="13" name="Rectangle 12">
            <a:extLst>
              <a:ext uri="{FF2B5EF4-FFF2-40B4-BE49-F238E27FC236}">
                <a16:creationId xmlns:a16="http://schemas.microsoft.com/office/drawing/2014/main" id="{A646F795-2440-F32B-C88B-821CC8FFE1AB}"/>
              </a:ext>
            </a:extLst>
          </p:cNvPr>
          <p:cNvSpPr/>
          <p:nvPr/>
        </p:nvSpPr>
        <p:spPr>
          <a:xfrm>
            <a:off x="6376447" y="3367668"/>
            <a:ext cx="3235904" cy="223025"/>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rgbClr val="FF0000"/>
              </a:solidFill>
            </a:endParaRPr>
          </a:p>
        </p:txBody>
      </p:sp>
      <p:cxnSp>
        <p:nvCxnSpPr>
          <p:cNvPr id="14" name="Straight Arrow Connector 13">
            <a:extLst>
              <a:ext uri="{FF2B5EF4-FFF2-40B4-BE49-F238E27FC236}">
                <a16:creationId xmlns:a16="http://schemas.microsoft.com/office/drawing/2014/main" id="{D500BC00-9527-A04A-2E3C-E6525FBF7197}"/>
              </a:ext>
            </a:extLst>
          </p:cNvPr>
          <p:cNvCxnSpPr>
            <a:cxnSpLocks/>
            <a:stCxn id="5" idx="6"/>
            <a:endCxn id="13" idx="1"/>
          </p:cNvCxnSpPr>
          <p:nvPr/>
        </p:nvCxnSpPr>
        <p:spPr>
          <a:xfrm>
            <a:off x="1695571" y="1745166"/>
            <a:ext cx="4680876" cy="173401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4937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D84A8242-850F-6A14-D610-1B6214DB5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920" y="3497837"/>
            <a:ext cx="7041171" cy="3165981"/>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A2A2D14C-A22E-0744-16E5-2FBEC6721F94}"/>
              </a:ext>
            </a:extLst>
          </p:cNvPr>
          <p:cNvSpPr/>
          <p:nvPr/>
        </p:nvSpPr>
        <p:spPr>
          <a:xfrm>
            <a:off x="7079226" y="3667438"/>
            <a:ext cx="2064774" cy="580106"/>
          </a:xfrm>
          <a:prstGeom prst="rect">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rgbClr val="FF0000"/>
              </a:solidFill>
            </a:endParaRPr>
          </a:p>
        </p:txBody>
      </p:sp>
      <p:sp>
        <p:nvSpPr>
          <p:cNvPr id="10" name="Oval 9">
            <a:extLst>
              <a:ext uri="{FF2B5EF4-FFF2-40B4-BE49-F238E27FC236}">
                <a16:creationId xmlns:a16="http://schemas.microsoft.com/office/drawing/2014/main" id="{8FF02424-C96E-E849-E620-1B7EBB818861}"/>
              </a:ext>
            </a:extLst>
          </p:cNvPr>
          <p:cNvSpPr/>
          <p:nvPr/>
        </p:nvSpPr>
        <p:spPr>
          <a:xfrm>
            <a:off x="4997242" y="4247544"/>
            <a:ext cx="385917" cy="359335"/>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cxnSp>
        <p:nvCxnSpPr>
          <p:cNvPr id="11" name="Straight Arrow Connector 10">
            <a:extLst>
              <a:ext uri="{FF2B5EF4-FFF2-40B4-BE49-F238E27FC236}">
                <a16:creationId xmlns:a16="http://schemas.microsoft.com/office/drawing/2014/main" id="{EDFF83D8-5824-E05F-8184-3BCAEE7C3496}"/>
              </a:ext>
            </a:extLst>
          </p:cNvPr>
          <p:cNvCxnSpPr>
            <a:cxnSpLocks/>
            <a:stCxn id="10" idx="6"/>
          </p:cNvCxnSpPr>
          <p:nvPr/>
        </p:nvCxnSpPr>
        <p:spPr>
          <a:xfrm flipV="1">
            <a:off x="5383159" y="3952577"/>
            <a:ext cx="1696067" cy="47463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6F90C19E-7BA1-AA90-369A-E7CF14330FAC}"/>
              </a:ext>
            </a:extLst>
          </p:cNvPr>
          <p:cNvPicPr>
            <a:picLocks noChangeAspect="1"/>
          </p:cNvPicPr>
          <p:nvPr/>
        </p:nvPicPr>
        <p:blipFill>
          <a:blip r:embed="rId3"/>
          <a:stretch>
            <a:fillRect/>
          </a:stretch>
        </p:blipFill>
        <p:spPr>
          <a:xfrm>
            <a:off x="0" y="273213"/>
            <a:ext cx="4850780" cy="4554130"/>
          </a:xfrm>
          <a:prstGeom prst="rect">
            <a:avLst/>
          </a:prstGeom>
        </p:spPr>
      </p:pic>
      <p:sp>
        <p:nvSpPr>
          <p:cNvPr id="12" name="Rectangle 11">
            <a:extLst>
              <a:ext uri="{FF2B5EF4-FFF2-40B4-BE49-F238E27FC236}">
                <a16:creationId xmlns:a16="http://schemas.microsoft.com/office/drawing/2014/main" id="{7E1CD5E3-0030-A25D-76CD-2DBD4AEFFE3A}"/>
              </a:ext>
            </a:extLst>
          </p:cNvPr>
          <p:cNvSpPr/>
          <p:nvPr/>
        </p:nvSpPr>
        <p:spPr>
          <a:xfrm>
            <a:off x="167268" y="2144381"/>
            <a:ext cx="4575451" cy="398097"/>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A66F29F2-7F96-41CE-7F81-EBB01CE1B677}"/>
              </a:ext>
            </a:extLst>
          </p:cNvPr>
          <p:cNvSpPr/>
          <p:nvPr/>
        </p:nvSpPr>
        <p:spPr>
          <a:xfrm>
            <a:off x="5889007" y="1698636"/>
            <a:ext cx="675139" cy="353764"/>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cxnSp>
        <p:nvCxnSpPr>
          <p:cNvPr id="14" name="Straight Arrow Connector 13">
            <a:extLst>
              <a:ext uri="{FF2B5EF4-FFF2-40B4-BE49-F238E27FC236}">
                <a16:creationId xmlns:a16="http://schemas.microsoft.com/office/drawing/2014/main" id="{B44FD246-CDA3-499A-0F52-97F44DE46776}"/>
              </a:ext>
            </a:extLst>
          </p:cNvPr>
          <p:cNvCxnSpPr>
            <a:cxnSpLocks/>
            <a:stCxn id="13" idx="3"/>
          </p:cNvCxnSpPr>
          <p:nvPr/>
        </p:nvCxnSpPr>
        <p:spPr>
          <a:xfrm flipH="1">
            <a:off x="4742719" y="2000592"/>
            <a:ext cx="1245160" cy="36409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9115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9- Contsraints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583185"/>
            <a:ext cx="4246022" cy="193899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 The system doesn’t accept invalid inputs in donate form.</a:t>
            </a:r>
          </a:p>
          <a:p>
            <a:pPr marL="914400" lvl="1" indent="-457200">
              <a:buFont typeface="+mj-lt"/>
              <a:buAutoNum type="arabicPeriod"/>
            </a:pPr>
            <a:r>
              <a:rPr lang="en-US" sz="2000" dirty="0">
                <a:solidFill>
                  <a:srgbClr val="00B050"/>
                </a:solidFill>
              </a:rPr>
              <a:t>A payment method form in the donate doesn’t accept input unreal information. </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2246769"/>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That error message that comes while donating It's not understandable to users.</a:t>
            </a:r>
          </a:p>
          <a:p>
            <a:pPr marL="914400" lvl="1" indent="-457200">
              <a:buFont typeface="+mj-lt"/>
              <a:buAutoNum type="arabicPeriod"/>
            </a:pPr>
            <a:r>
              <a:rPr lang="en-US" sz="2000" dirty="0">
                <a:solidFill>
                  <a:srgbClr val="FF0000"/>
                </a:solidFill>
              </a:rPr>
              <a:t> when the user submits the form without completing his information there is no message telling him to complete it (Just reloading the page). </a:t>
            </a:r>
          </a:p>
          <a:p>
            <a:pPr marL="914400" lvl="1" indent="-457200">
              <a:buFont typeface="+mj-lt"/>
              <a:buAutoNum type="arabicPeriod"/>
            </a:pPr>
            <a:endParaRPr lang="en-US" sz="2000" dirty="0">
              <a:solidFill>
                <a:srgbClr val="FF0000"/>
              </a:solidFill>
            </a:endParaRP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830997"/>
          </a:xfrm>
          <a:prstGeom prst="rect">
            <a:avLst/>
          </a:prstGeom>
          <a:noFill/>
        </p:spPr>
        <p:txBody>
          <a:bodyPr wrap="square" rtlCol="0">
            <a:spAutoFit/>
          </a:bodyPr>
          <a:lstStyle/>
          <a:p>
            <a:r>
              <a:rPr lang="en-US" sz="2400" dirty="0"/>
              <a:t>  The website has some rules to make sure that users don’t try to do anything inappropriate.</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(3/5)</a:t>
            </a:r>
          </a:p>
        </p:txBody>
      </p:sp>
    </p:spTree>
    <p:extLst>
      <p:ext uri="{BB962C8B-B14F-4D97-AF65-F5344CB8AC3E}">
        <p14:creationId xmlns:p14="http://schemas.microsoft.com/office/powerpoint/2010/main" val="889112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63722-D715-4BA0-697E-7EC1C03D8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4" y="216306"/>
            <a:ext cx="5529143" cy="3706765"/>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568D61E-EB03-13BB-54D9-D4DC68155AAB}"/>
              </a:ext>
            </a:extLst>
          </p:cNvPr>
          <p:cNvSpPr/>
          <p:nvPr/>
        </p:nvSpPr>
        <p:spPr>
          <a:xfrm>
            <a:off x="639101" y="1759978"/>
            <a:ext cx="4763731" cy="319546"/>
          </a:xfrm>
          <a:prstGeom prst="rect">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D1D30F1B-04EE-375C-E293-915AE4A216F9}"/>
              </a:ext>
            </a:extLst>
          </p:cNvPr>
          <p:cNvSpPr/>
          <p:nvPr/>
        </p:nvSpPr>
        <p:spPr>
          <a:xfrm>
            <a:off x="2998839" y="521110"/>
            <a:ext cx="2403994" cy="319547"/>
          </a:xfrm>
          <a:prstGeom prst="rect">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6" name="Oval 5">
            <a:extLst>
              <a:ext uri="{FF2B5EF4-FFF2-40B4-BE49-F238E27FC236}">
                <a16:creationId xmlns:a16="http://schemas.microsoft.com/office/drawing/2014/main" id="{1E541C68-FD65-5AED-604E-FBCEB18D4EE8}"/>
              </a:ext>
            </a:extLst>
          </p:cNvPr>
          <p:cNvSpPr/>
          <p:nvPr/>
        </p:nvSpPr>
        <p:spPr>
          <a:xfrm>
            <a:off x="6681025" y="341442"/>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cxnSp>
        <p:nvCxnSpPr>
          <p:cNvPr id="7" name="Straight Arrow Connector 6">
            <a:extLst>
              <a:ext uri="{FF2B5EF4-FFF2-40B4-BE49-F238E27FC236}">
                <a16:creationId xmlns:a16="http://schemas.microsoft.com/office/drawing/2014/main" id="{2FCA3DE4-27D9-BB3B-3364-D43C2A7CAAD6}"/>
              </a:ext>
            </a:extLst>
          </p:cNvPr>
          <p:cNvCxnSpPr>
            <a:cxnSpLocks/>
            <a:stCxn id="6" idx="2"/>
          </p:cNvCxnSpPr>
          <p:nvPr/>
        </p:nvCxnSpPr>
        <p:spPr>
          <a:xfrm flipH="1">
            <a:off x="5402832" y="521110"/>
            <a:ext cx="1278193" cy="15240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BDC5EC45-78F2-E347-2023-EB06317EB806}"/>
              </a:ext>
            </a:extLst>
          </p:cNvPr>
          <p:cNvCxnSpPr>
            <a:cxnSpLocks/>
            <a:stCxn id="6" idx="2"/>
          </p:cNvCxnSpPr>
          <p:nvPr/>
        </p:nvCxnSpPr>
        <p:spPr>
          <a:xfrm flipH="1">
            <a:off x="5402831" y="521110"/>
            <a:ext cx="1278194" cy="139618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12" name="Picture 11" descr="Graphical user interface, application&#10;&#10;Description automatically generated">
            <a:extLst>
              <a:ext uri="{FF2B5EF4-FFF2-40B4-BE49-F238E27FC236}">
                <a16:creationId xmlns:a16="http://schemas.microsoft.com/office/drawing/2014/main" id="{96E57507-10D5-24B0-1C53-A3950FED3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29" y="2987976"/>
            <a:ext cx="4618308" cy="3805414"/>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CEB997D4-5FB3-245A-9D8C-7626B7003782}"/>
              </a:ext>
            </a:extLst>
          </p:cNvPr>
          <p:cNvSpPr/>
          <p:nvPr/>
        </p:nvSpPr>
        <p:spPr>
          <a:xfrm>
            <a:off x="7678990" y="5240594"/>
            <a:ext cx="2585890" cy="796412"/>
          </a:xfrm>
          <a:prstGeom prst="rect">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01148BE5-018C-BFEB-5190-817C8E1783E2}"/>
              </a:ext>
            </a:extLst>
          </p:cNvPr>
          <p:cNvCxnSpPr>
            <a:cxnSpLocks/>
            <a:endCxn id="13" idx="0"/>
          </p:cNvCxnSpPr>
          <p:nvPr/>
        </p:nvCxnSpPr>
        <p:spPr>
          <a:xfrm flipH="1">
            <a:off x="8971935" y="4118197"/>
            <a:ext cx="1307095" cy="1122397"/>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7" name="Oval 16">
            <a:extLst>
              <a:ext uri="{FF2B5EF4-FFF2-40B4-BE49-F238E27FC236}">
                <a16:creationId xmlns:a16="http://schemas.microsoft.com/office/drawing/2014/main" id="{E5B25D9D-BD27-5A48-1275-32C731369113}"/>
              </a:ext>
            </a:extLst>
          </p:cNvPr>
          <p:cNvSpPr/>
          <p:nvPr/>
        </p:nvSpPr>
        <p:spPr>
          <a:xfrm>
            <a:off x="10203427" y="3843563"/>
            <a:ext cx="385917" cy="359335"/>
          </a:xfrm>
          <a:prstGeom prst="ellipse">
            <a:avLst/>
          </a:prstGeom>
          <a:noFill/>
          <a:ln w="28575">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pic>
        <p:nvPicPr>
          <p:cNvPr id="19" name="Picture 18">
            <a:extLst>
              <a:ext uri="{FF2B5EF4-FFF2-40B4-BE49-F238E27FC236}">
                <a16:creationId xmlns:a16="http://schemas.microsoft.com/office/drawing/2014/main" id="{91B91E73-6556-D80C-8738-CED229309154}"/>
              </a:ext>
            </a:extLst>
          </p:cNvPr>
          <p:cNvPicPr>
            <a:picLocks noChangeAspect="1"/>
          </p:cNvPicPr>
          <p:nvPr/>
        </p:nvPicPr>
        <p:blipFill>
          <a:blip r:embed="rId4"/>
          <a:stretch>
            <a:fillRect/>
          </a:stretch>
        </p:blipFill>
        <p:spPr>
          <a:xfrm>
            <a:off x="338598" y="4118197"/>
            <a:ext cx="5764775" cy="2523497"/>
          </a:xfrm>
          <a:prstGeom prst="rect">
            <a:avLst/>
          </a:prstGeom>
          <a:ln>
            <a:noFill/>
          </a:ln>
          <a:effectLst>
            <a:outerShdw blurRad="292100" dist="139700" dir="2700000" algn="tl" rotWithShape="0">
              <a:srgbClr val="333333">
                <a:alpha val="65000"/>
              </a:srgbClr>
            </a:outerShdw>
          </a:effectLst>
        </p:spPr>
      </p:pic>
      <p:sp>
        <p:nvSpPr>
          <p:cNvPr id="20" name="Oval 19">
            <a:extLst>
              <a:ext uri="{FF2B5EF4-FFF2-40B4-BE49-F238E27FC236}">
                <a16:creationId xmlns:a16="http://schemas.microsoft.com/office/drawing/2014/main" id="{92F3455C-B086-F7FD-473D-8829D3840742}"/>
              </a:ext>
            </a:extLst>
          </p:cNvPr>
          <p:cNvSpPr/>
          <p:nvPr/>
        </p:nvSpPr>
        <p:spPr>
          <a:xfrm>
            <a:off x="6158742" y="4118197"/>
            <a:ext cx="369690" cy="355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sp>
        <p:nvSpPr>
          <p:cNvPr id="21" name="Rectangle: Rounded Corners 20">
            <a:extLst>
              <a:ext uri="{FF2B5EF4-FFF2-40B4-BE49-F238E27FC236}">
                <a16:creationId xmlns:a16="http://schemas.microsoft.com/office/drawing/2014/main" id="{DF928A0F-6FC7-4246-4089-2C543CAEFC65}"/>
              </a:ext>
            </a:extLst>
          </p:cNvPr>
          <p:cNvSpPr/>
          <p:nvPr/>
        </p:nvSpPr>
        <p:spPr>
          <a:xfrm>
            <a:off x="337741" y="5188869"/>
            <a:ext cx="4321950" cy="13839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3FE379C9-6A82-FEB8-1461-95B0DCAA70EA}"/>
              </a:ext>
            </a:extLst>
          </p:cNvPr>
          <p:cNvCxnSpPr>
            <a:cxnSpLocks/>
            <a:stCxn id="20" idx="3"/>
          </p:cNvCxnSpPr>
          <p:nvPr/>
        </p:nvCxnSpPr>
        <p:spPr>
          <a:xfrm flipH="1">
            <a:off x="4715060" y="4421618"/>
            <a:ext cx="1497822" cy="139618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 name="Picture 1" descr="Graphical user interface, application&#10;&#10;Description automatically generated">
            <a:extLst>
              <a:ext uri="{FF2B5EF4-FFF2-40B4-BE49-F238E27FC236}">
                <a16:creationId xmlns:a16="http://schemas.microsoft.com/office/drawing/2014/main" id="{A56BD36A-2823-CA74-6A72-94C3BE81F174}"/>
              </a:ext>
            </a:extLst>
          </p:cNvPr>
          <p:cNvPicPr>
            <a:picLocks noChangeAspect="1"/>
          </p:cNvPicPr>
          <p:nvPr/>
        </p:nvPicPr>
        <p:blipFill rotWithShape="1">
          <a:blip r:embed="rId5">
            <a:extLst>
              <a:ext uri="{28A0092B-C50C-407E-A947-70E740481C1C}">
                <a14:useLocalDpi xmlns:a14="http://schemas.microsoft.com/office/drawing/2010/main" val="0"/>
              </a:ext>
            </a:extLst>
          </a:blip>
          <a:srcRect b="1501"/>
          <a:stretch/>
        </p:blipFill>
        <p:spPr>
          <a:xfrm>
            <a:off x="8327922" y="86717"/>
            <a:ext cx="3688979" cy="2748053"/>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58AB6DCF-F982-DDDE-A24D-08D74A46082F}"/>
              </a:ext>
            </a:extLst>
          </p:cNvPr>
          <p:cNvCxnSpPr>
            <a:cxnSpLocks/>
            <a:stCxn id="10" idx="6"/>
            <a:endCxn id="2" idx="1"/>
          </p:cNvCxnSpPr>
          <p:nvPr/>
        </p:nvCxnSpPr>
        <p:spPr>
          <a:xfrm>
            <a:off x="7263587" y="1220065"/>
            <a:ext cx="1064335" cy="240679"/>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F501B949-9D07-4ED6-1C5E-04546D9298E3}"/>
              </a:ext>
            </a:extLst>
          </p:cNvPr>
          <p:cNvSpPr/>
          <p:nvPr/>
        </p:nvSpPr>
        <p:spPr>
          <a:xfrm>
            <a:off x="6870297" y="1016045"/>
            <a:ext cx="393290" cy="408039"/>
          </a:xfrm>
          <a:prstGeom prst="ellipse">
            <a:avLst/>
          </a:prstGeom>
          <a:noFill/>
          <a:ln w="28575">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spTree>
    <p:extLst>
      <p:ext uri="{BB962C8B-B14F-4D97-AF65-F5344CB8AC3E}">
        <p14:creationId xmlns:p14="http://schemas.microsoft.com/office/powerpoint/2010/main" val="614412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10- Flexibility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858644" y="2583185"/>
            <a:ext cx="4604157" cy="2554545"/>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Users can reach the same page in several ways like going to the (IETF Area) page from more than one way.</a:t>
            </a:r>
          </a:p>
          <a:p>
            <a:pPr marL="914400" lvl="1" indent="-457200">
              <a:buFont typeface="+mj-lt"/>
              <a:buAutoNum type="arabicPeriod"/>
            </a:pPr>
            <a:r>
              <a:rPr lang="en-US" sz="2000" dirty="0">
                <a:solidFill>
                  <a:srgbClr val="00B050"/>
                </a:solidFill>
              </a:rPr>
              <a:t>Providing different ways to navigate around the site.</a:t>
            </a:r>
          </a:p>
          <a:p>
            <a:pPr lvl="1"/>
            <a:endParaRPr lang="en-US" sz="2000" dirty="0">
              <a:solidFill>
                <a:srgbClr val="00B050"/>
              </a:solidFill>
            </a:endParaRP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73353"/>
            <a:ext cx="6352466" cy="1938992"/>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To contact the IETF developer team there is only one way through (support us).</a:t>
            </a:r>
          </a:p>
          <a:p>
            <a:pPr marL="914400" lvl="1" indent="-457200">
              <a:buFont typeface="+mj-lt"/>
              <a:buAutoNum type="arabicPeriod"/>
            </a:pPr>
            <a:r>
              <a:rPr lang="en-US" sz="2000" dirty="0">
                <a:solidFill>
                  <a:srgbClr val="FF0000"/>
                </a:solidFill>
              </a:rPr>
              <a:t>There is no option on the navigation bar to get back to the home page (only by clicking the </a:t>
            </a:r>
            <a:r>
              <a:rPr lang="en-US" sz="2000">
                <a:solidFill>
                  <a:srgbClr val="FF0000"/>
                </a:solidFill>
              </a:rPr>
              <a:t>logo).</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830997"/>
          </a:xfrm>
          <a:prstGeom prst="rect">
            <a:avLst/>
          </a:prstGeom>
          <a:noFill/>
        </p:spPr>
        <p:txBody>
          <a:bodyPr wrap="square" rtlCol="0">
            <a:spAutoFit/>
          </a:bodyPr>
          <a:lstStyle/>
          <a:p>
            <a:r>
              <a:rPr lang="en-US" sz="2400" dirty="0"/>
              <a:t> Allow different ways for users with different experiences in systems to do the same thing.</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(2.5/5)</a:t>
            </a:r>
          </a:p>
        </p:txBody>
      </p:sp>
    </p:spTree>
    <p:extLst>
      <p:ext uri="{BB962C8B-B14F-4D97-AF65-F5344CB8AC3E}">
        <p14:creationId xmlns:p14="http://schemas.microsoft.com/office/powerpoint/2010/main" val="783204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5AA694-2494-24AA-918D-35E3C19C622B}"/>
              </a:ext>
            </a:extLst>
          </p:cNvPr>
          <p:cNvPicPr>
            <a:picLocks noChangeAspect="1"/>
          </p:cNvPicPr>
          <p:nvPr/>
        </p:nvPicPr>
        <p:blipFill rotWithShape="1">
          <a:blip r:embed="rId2">
            <a:extLst>
              <a:ext uri="{28A0092B-C50C-407E-A947-70E740481C1C}">
                <a14:useLocalDpi xmlns:a14="http://schemas.microsoft.com/office/drawing/2010/main" val="0"/>
              </a:ext>
            </a:extLst>
          </a:blip>
          <a:srcRect l="-298" t="766" r="-1291" b="37154"/>
          <a:stretch/>
        </p:blipFill>
        <p:spPr>
          <a:xfrm>
            <a:off x="1256237" y="677049"/>
            <a:ext cx="9859697" cy="2945346"/>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7D8D2F4D-5F60-4714-975E-B23E3D955D65}"/>
              </a:ext>
            </a:extLst>
          </p:cNvPr>
          <p:cNvSpPr/>
          <p:nvPr/>
        </p:nvSpPr>
        <p:spPr>
          <a:xfrm flipV="1">
            <a:off x="7576337" y="1018941"/>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030DD58-6C15-C000-FA0B-FE32E2895D64}"/>
              </a:ext>
            </a:extLst>
          </p:cNvPr>
          <p:cNvSpPr/>
          <p:nvPr/>
        </p:nvSpPr>
        <p:spPr>
          <a:xfrm flipV="1">
            <a:off x="6014237" y="1044341"/>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2FC5056A-CFDD-ECC0-2516-8592F3A52BFC}"/>
              </a:ext>
            </a:extLst>
          </p:cNvPr>
          <p:cNvSpPr/>
          <p:nvPr/>
        </p:nvSpPr>
        <p:spPr>
          <a:xfrm flipV="1">
            <a:off x="5010937" y="1044341"/>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BD3E2723-6A55-6626-69E8-6627DD66D072}"/>
              </a:ext>
            </a:extLst>
          </p:cNvPr>
          <p:cNvSpPr/>
          <p:nvPr/>
        </p:nvSpPr>
        <p:spPr>
          <a:xfrm flipV="1">
            <a:off x="3537737" y="1044341"/>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C6DE08A-44FC-CD86-B41E-27A58521BC47}"/>
              </a:ext>
            </a:extLst>
          </p:cNvPr>
          <p:cNvSpPr/>
          <p:nvPr/>
        </p:nvSpPr>
        <p:spPr>
          <a:xfrm flipV="1">
            <a:off x="5785637" y="680669"/>
            <a:ext cx="262054" cy="286268"/>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E700B5A4-5519-860E-5983-A184CF01CEDD}"/>
              </a:ext>
            </a:extLst>
          </p:cNvPr>
          <p:cNvSpPr/>
          <p:nvPr/>
        </p:nvSpPr>
        <p:spPr>
          <a:xfrm>
            <a:off x="5954764" y="678837"/>
            <a:ext cx="713665" cy="3782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107E6F6C-A355-25BC-D603-9F4F68C84B23}"/>
              </a:ext>
            </a:extLst>
          </p:cNvPr>
          <p:cNvSpPr/>
          <p:nvPr/>
        </p:nvSpPr>
        <p:spPr>
          <a:xfrm>
            <a:off x="1428208" y="2727614"/>
            <a:ext cx="1155700" cy="4832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DD6BF6A-1971-2CD0-5C35-D343A30549C9}"/>
              </a:ext>
            </a:extLst>
          </p:cNvPr>
          <p:cNvCxnSpPr>
            <a:cxnSpLocks/>
            <a:stCxn id="42" idx="3"/>
          </p:cNvCxnSpPr>
          <p:nvPr/>
        </p:nvCxnSpPr>
        <p:spPr>
          <a:xfrm flipH="1">
            <a:off x="6668429" y="400538"/>
            <a:ext cx="1141780" cy="4941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8ABD55C-3E9A-5440-A14F-0B2FCDB791B9}"/>
              </a:ext>
            </a:extLst>
          </p:cNvPr>
          <p:cNvCxnSpPr>
            <a:cxnSpLocks/>
            <a:stCxn id="43" idx="3"/>
          </p:cNvCxnSpPr>
          <p:nvPr/>
        </p:nvCxnSpPr>
        <p:spPr>
          <a:xfrm flipH="1">
            <a:off x="2583908" y="2420951"/>
            <a:ext cx="1198943" cy="509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89F52D1-B759-EF4C-ADB5-8182B1CA7465}"/>
              </a:ext>
            </a:extLst>
          </p:cNvPr>
          <p:cNvCxnSpPr>
            <a:cxnSpLocks/>
            <a:stCxn id="40" idx="3"/>
          </p:cNvCxnSpPr>
          <p:nvPr/>
        </p:nvCxnSpPr>
        <p:spPr>
          <a:xfrm flipH="1">
            <a:off x="7838391" y="615697"/>
            <a:ext cx="1078461" cy="571778"/>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26" name="Rectangle: Rounded Corners 25">
            <a:extLst>
              <a:ext uri="{FF2B5EF4-FFF2-40B4-BE49-F238E27FC236}">
                <a16:creationId xmlns:a16="http://schemas.microsoft.com/office/drawing/2014/main" id="{915D159B-4A05-5233-6416-FB76EBF8CA5F}"/>
              </a:ext>
            </a:extLst>
          </p:cNvPr>
          <p:cNvSpPr/>
          <p:nvPr/>
        </p:nvSpPr>
        <p:spPr>
          <a:xfrm>
            <a:off x="9937920" y="809271"/>
            <a:ext cx="713665" cy="378204"/>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CF5B377A-F33F-CC12-F9D6-A176BA04089F}"/>
              </a:ext>
            </a:extLst>
          </p:cNvPr>
          <p:cNvCxnSpPr>
            <a:cxnSpLocks/>
            <a:stCxn id="41" idx="3"/>
          </p:cNvCxnSpPr>
          <p:nvPr/>
        </p:nvCxnSpPr>
        <p:spPr>
          <a:xfrm flipH="1">
            <a:off x="10776155" y="444715"/>
            <a:ext cx="902479" cy="522222"/>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37" name="Picture 36">
            <a:extLst>
              <a:ext uri="{FF2B5EF4-FFF2-40B4-BE49-F238E27FC236}">
                <a16:creationId xmlns:a16="http://schemas.microsoft.com/office/drawing/2014/main" id="{89B4AAED-E44F-0905-563A-FD297FF80223}"/>
              </a:ext>
            </a:extLst>
          </p:cNvPr>
          <p:cNvPicPr>
            <a:picLocks noChangeAspect="1"/>
          </p:cNvPicPr>
          <p:nvPr/>
        </p:nvPicPr>
        <p:blipFill rotWithShape="1">
          <a:blip r:embed="rId3">
            <a:extLst>
              <a:ext uri="{28A0092B-C50C-407E-A947-70E740481C1C}">
                <a14:useLocalDpi xmlns:a14="http://schemas.microsoft.com/office/drawing/2010/main" val="0"/>
              </a:ext>
            </a:extLst>
          </a:blip>
          <a:srcRect l="1908" t="27317" r="27970"/>
          <a:stretch/>
        </p:blipFill>
        <p:spPr>
          <a:xfrm>
            <a:off x="1160206" y="3333135"/>
            <a:ext cx="7660407" cy="3392703"/>
          </a:xfrm>
          <a:prstGeom prst="rect">
            <a:avLst/>
          </a:prstGeom>
          <a:ln>
            <a:noFill/>
          </a:ln>
          <a:effectLst>
            <a:outerShdw blurRad="292100" dist="139700" dir="2700000" algn="tl" rotWithShape="0">
              <a:srgbClr val="333333">
                <a:alpha val="65000"/>
              </a:srgbClr>
            </a:outerShdw>
          </a:effectLst>
        </p:spPr>
      </p:pic>
      <p:sp>
        <p:nvSpPr>
          <p:cNvPr id="38" name="Rectangle: Rounded Corners 37">
            <a:extLst>
              <a:ext uri="{FF2B5EF4-FFF2-40B4-BE49-F238E27FC236}">
                <a16:creationId xmlns:a16="http://schemas.microsoft.com/office/drawing/2014/main" id="{CEDFA155-C420-6631-DAE8-FF99EF1E15FF}"/>
              </a:ext>
            </a:extLst>
          </p:cNvPr>
          <p:cNvSpPr/>
          <p:nvPr/>
        </p:nvSpPr>
        <p:spPr>
          <a:xfrm>
            <a:off x="1549555" y="6020136"/>
            <a:ext cx="1155700" cy="4494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AAA7B788-8B7F-549F-7C38-6C0B5903723C}"/>
              </a:ext>
            </a:extLst>
          </p:cNvPr>
          <p:cNvCxnSpPr>
            <a:cxnSpLocks/>
            <a:stCxn id="44" idx="3"/>
          </p:cNvCxnSpPr>
          <p:nvPr/>
        </p:nvCxnSpPr>
        <p:spPr>
          <a:xfrm flipH="1">
            <a:off x="2782529" y="5654800"/>
            <a:ext cx="944560" cy="526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97DE5-AEAF-5408-5F95-85C7184545D9}"/>
              </a:ext>
            </a:extLst>
          </p:cNvPr>
          <p:cNvSpPr/>
          <p:nvPr/>
        </p:nvSpPr>
        <p:spPr>
          <a:xfrm>
            <a:off x="8865217" y="297509"/>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1</a:t>
            </a:r>
          </a:p>
        </p:txBody>
      </p:sp>
      <p:sp>
        <p:nvSpPr>
          <p:cNvPr id="41" name="Oval 40">
            <a:extLst>
              <a:ext uri="{FF2B5EF4-FFF2-40B4-BE49-F238E27FC236}">
                <a16:creationId xmlns:a16="http://schemas.microsoft.com/office/drawing/2014/main" id="{9DA91D13-5EED-BA53-5719-4FC609343480}"/>
              </a:ext>
            </a:extLst>
          </p:cNvPr>
          <p:cNvSpPr/>
          <p:nvPr/>
        </p:nvSpPr>
        <p:spPr>
          <a:xfrm>
            <a:off x="11626999" y="126527"/>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2</a:t>
            </a:r>
          </a:p>
        </p:txBody>
      </p:sp>
      <p:sp>
        <p:nvSpPr>
          <p:cNvPr id="42" name="Oval 41">
            <a:extLst>
              <a:ext uri="{FF2B5EF4-FFF2-40B4-BE49-F238E27FC236}">
                <a16:creationId xmlns:a16="http://schemas.microsoft.com/office/drawing/2014/main" id="{6B89BF5E-CFDF-8B70-0930-575D32FEF16D}"/>
              </a:ext>
            </a:extLst>
          </p:cNvPr>
          <p:cNvSpPr/>
          <p:nvPr/>
        </p:nvSpPr>
        <p:spPr>
          <a:xfrm>
            <a:off x="7747819" y="66912"/>
            <a:ext cx="426023" cy="3908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sp>
        <p:nvSpPr>
          <p:cNvPr id="43" name="Oval 42">
            <a:extLst>
              <a:ext uri="{FF2B5EF4-FFF2-40B4-BE49-F238E27FC236}">
                <a16:creationId xmlns:a16="http://schemas.microsoft.com/office/drawing/2014/main" id="{F7C889CA-40B3-B56A-48C5-46B8A9F2F7F3}"/>
              </a:ext>
            </a:extLst>
          </p:cNvPr>
          <p:cNvSpPr/>
          <p:nvPr/>
        </p:nvSpPr>
        <p:spPr>
          <a:xfrm>
            <a:off x="3720795" y="2059261"/>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sp>
        <p:nvSpPr>
          <p:cNvPr id="44" name="Oval 43">
            <a:extLst>
              <a:ext uri="{FF2B5EF4-FFF2-40B4-BE49-F238E27FC236}">
                <a16:creationId xmlns:a16="http://schemas.microsoft.com/office/drawing/2014/main" id="{2276C450-23AA-AF28-F731-747B1B8CF648}"/>
              </a:ext>
            </a:extLst>
          </p:cNvPr>
          <p:cNvSpPr/>
          <p:nvPr/>
        </p:nvSpPr>
        <p:spPr>
          <a:xfrm>
            <a:off x="3665033" y="5293110"/>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p>
        </p:txBody>
      </p:sp>
    </p:spTree>
    <p:extLst>
      <p:ext uri="{BB962C8B-B14F-4D97-AF65-F5344CB8AC3E}">
        <p14:creationId xmlns:p14="http://schemas.microsoft.com/office/powerpoint/2010/main" val="4066973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E143B39A-72D5-A76F-9C78-AF544CD56739}"/>
              </a:ext>
            </a:extLst>
          </p:cNvPr>
          <p:cNvPicPr>
            <a:picLocks noChangeAspect="1"/>
          </p:cNvPicPr>
          <p:nvPr/>
        </p:nvPicPr>
        <p:blipFill rotWithShape="1">
          <a:blip r:embed="rId2">
            <a:extLst>
              <a:ext uri="{28A0092B-C50C-407E-A947-70E740481C1C}">
                <a14:useLocalDpi xmlns:a14="http://schemas.microsoft.com/office/drawing/2010/main" val="0"/>
              </a:ext>
            </a:extLst>
          </a:blip>
          <a:srcRect l="5726" t="318" r="5726" b="29506"/>
          <a:stretch/>
        </p:blipFill>
        <p:spPr>
          <a:xfrm>
            <a:off x="245468" y="284790"/>
            <a:ext cx="6007510" cy="2684206"/>
          </a:xfrm>
          <a:prstGeom prst="rect">
            <a:avLst/>
          </a:prstGeom>
          <a:ln>
            <a:noFill/>
          </a:ln>
          <a:effectLst>
            <a:outerShdw blurRad="190500" algn="tl" rotWithShape="0">
              <a:srgbClr val="000000">
                <a:alpha val="70000"/>
              </a:srgbClr>
            </a:outerShdw>
          </a:effectLst>
        </p:spPr>
      </p:pic>
      <p:cxnSp>
        <p:nvCxnSpPr>
          <p:cNvPr id="3" name="Straight Arrow Connector 2">
            <a:extLst>
              <a:ext uri="{FF2B5EF4-FFF2-40B4-BE49-F238E27FC236}">
                <a16:creationId xmlns:a16="http://schemas.microsoft.com/office/drawing/2014/main" id="{C96C5A38-9A3D-DFF3-9AE7-0FAD7CC91C4C}"/>
              </a:ext>
            </a:extLst>
          </p:cNvPr>
          <p:cNvCxnSpPr>
            <a:cxnSpLocks/>
            <a:stCxn id="5" idx="7"/>
            <a:endCxn id="6" idx="1"/>
          </p:cNvCxnSpPr>
          <p:nvPr/>
        </p:nvCxnSpPr>
        <p:spPr>
          <a:xfrm flipV="1">
            <a:off x="2832213" y="409636"/>
            <a:ext cx="1031959" cy="437224"/>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180D2231-4E53-35F4-26AD-CBE3E8570EC8}"/>
              </a:ext>
            </a:extLst>
          </p:cNvPr>
          <p:cNvCxnSpPr>
            <a:cxnSpLocks/>
            <a:stCxn id="5" idx="2"/>
          </p:cNvCxnSpPr>
          <p:nvPr/>
        </p:nvCxnSpPr>
        <p:spPr>
          <a:xfrm flipH="1" flipV="1">
            <a:off x="1148915" y="506493"/>
            <a:ext cx="1353897" cy="474879"/>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5" name="Oval 4">
            <a:extLst>
              <a:ext uri="{FF2B5EF4-FFF2-40B4-BE49-F238E27FC236}">
                <a16:creationId xmlns:a16="http://schemas.microsoft.com/office/drawing/2014/main" id="{BF75D394-05F5-E3E0-6497-FA86F893270F}"/>
              </a:ext>
            </a:extLst>
          </p:cNvPr>
          <p:cNvSpPr/>
          <p:nvPr/>
        </p:nvSpPr>
        <p:spPr>
          <a:xfrm>
            <a:off x="2502812" y="791144"/>
            <a:ext cx="385917" cy="380456"/>
          </a:xfrm>
          <a:prstGeom prst="ellipse">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FF0000"/>
                </a:solidFill>
              </a:rPr>
              <a:t>2</a:t>
            </a:r>
          </a:p>
        </p:txBody>
      </p:sp>
      <p:sp>
        <p:nvSpPr>
          <p:cNvPr id="6" name="Rectangle 5">
            <a:extLst>
              <a:ext uri="{FF2B5EF4-FFF2-40B4-BE49-F238E27FC236}">
                <a16:creationId xmlns:a16="http://schemas.microsoft.com/office/drawing/2014/main" id="{134D92F5-3B12-08A5-8125-BE1571660D36}"/>
              </a:ext>
            </a:extLst>
          </p:cNvPr>
          <p:cNvSpPr/>
          <p:nvPr/>
        </p:nvSpPr>
        <p:spPr>
          <a:xfrm>
            <a:off x="3864172" y="312778"/>
            <a:ext cx="1002796" cy="193716"/>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B33E527F-480F-BF60-6522-F9D91A58C27F}"/>
              </a:ext>
            </a:extLst>
          </p:cNvPr>
          <p:cNvSpPr/>
          <p:nvPr/>
        </p:nvSpPr>
        <p:spPr>
          <a:xfrm>
            <a:off x="274326" y="284789"/>
            <a:ext cx="836368" cy="506355"/>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ECA949E2-C3F0-D029-E786-357A2CA1AC18}"/>
              </a:ext>
            </a:extLst>
          </p:cNvPr>
          <p:cNvPicPr>
            <a:picLocks noChangeAspect="1"/>
          </p:cNvPicPr>
          <p:nvPr/>
        </p:nvPicPr>
        <p:blipFill rotWithShape="1">
          <a:blip r:embed="rId3">
            <a:extLst>
              <a:ext uri="{28A0092B-C50C-407E-A947-70E740481C1C}">
                <a14:useLocalDpi xmlns:a14="http://schemas.microsoft.com/office/drawing/2010/main" val="0"/>
              </a:ext>
            </a:extLst>
          </a:blip>
          <a:srcRect l="2202" t="27317" r="29042" b="1171"/>
          <a:stretch/>
        </p:blipFill>
        <p:spPr>
          <a:xfrm>
            <a:off x="245806" y="3333135"/>
            <a:ext cx="6921909" cy="3338049"/>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C2480B3B-CB6F-6494-BBAB-08E20865ECE2}"/>
              </a:ext>
            </a:extLst>
          </p:cNvPr>
          <p:cNvSpPr/>
          <p:nvPr/>
        </p:nvSpPr>
        <p:spPr>
          <a:xfrm>
            <a:off x="526999" y="6020136"/>
            <a:ext cx="1155700" cy="4494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9536D61-0986-7AFF-4F3A-266DBC14BE4E}"/>
              </a:ext>
            </a:extLst>
          </p:cNvPr>
          <p:cNvCxnSpPr>
            <a:cxnSpLocks/>
            <a:stCxn id="11" idx="3"/>
          </p:cNvCxnSpPr>
          <p:nvPr/>
        </p:nvCxnSpPr>
        <p:spPr>
          <a:xfrm flipH="1">
            <a:off x="1682699" y="4592915"/>
            <a:ext cx="2221371" cy="1651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05BEF5D-CC7B-1CC0-8674-9AB4D72E3DC5}"/>
              </a:ext>
            </a:extLst>
          </p:cNvPr>
          <p:cNvSpPr/>
          <p:nvPr/>
        </p:nvSpPr>
        <p:spPr>
          <a:xfrm>
            <a:off x="3842014" y="4231225"/>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pic>
        <p:nvPicPr>
          <p:cNvPr id="23" name="Picture 22">
            <a:extLst>
              <a:ext uri="{FF2B5EF4-FFF2-40B4-BE49-F238E27FC236}">
                <a16:creationId xmlns:a16="http://schemas.microsoft.com/office/drawing/2014/main" id="{66FD4806-021F-0065-1B0F-A77F67787174}"/>
              </a:ext>
            </a:extLst>
          </p:cNvPr>
          <p:cNvPicPr>
            <a:picLocks noChangeAspect="1"/>
          </p:cNvPicPr>
          <p:nvPr/>
        </p:nvPicPr>
        <p:blipFill rotWithShape="1">
          <a:blip r:embed="rId4">
            <a:extLst>
              <a:ext uri="{28A0092B-C50C-407E-A947-70E740481C1C}">
                <a14:useLocalDpi xmlns:a14="http://schemas.microsoft.com/office/drawing/2010/main" val="0"/>
              </a:ext>
            </a:extLst>
          </a:blip>
          <a:srcRect l="1406" t="594" r="625"/>
          <a:stretch/>
        </p:blipFill>
        <p:spPr>
          <a:xfrm>
            <a:off x="5519759" y="1201607"/>
            <a:ext cx="6563383" cy="3466343"/>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85E79753-ED33-2F4F-5C22-F039FDD51366}"/>
              </a:ext>
            </a:extLst>
          </p:cNvPr>
          <p:cNvSpPr/>
          <p:nvPr/>
        </p:nvSpPr>
        <p:spPr>
          <a:xfrm>
            <a:off x="7304313" y="2362200"/>
            <a:ext cx="664373" cy="174171"/>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BDBB13F-4690-1CFB-6EDC-68E642DE4ED4}"/>
              </a:ext>
            </a:extLst>
          </p:cNvPr>
          <p:cNvSpPr/>
          <p:nvPr/>
        </p:nvSpPr>
        <p:spPr>
          <a:xfrm>
            <a:off x="6479178" y="3496732"/>
            <a:ext cx="836368" cy="331522"/>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1B357C1D-5397-FCF3-7613-383B08C4E4D7}"/>
              </a:ext>
            </a:extLst>
          </p:cNvPr>
          <p:cNvCxnSpPr>
            <a:cxnSpLocks/>
            <a:stCxn id="33" idx="6"/>
          </p:cNvCxnSpPr>
          <p:nvPr/>
        </p:nvCxnSpPr>
        <p:spPr>
          <a:xfrm>
            <a:off x="6058957" y="2725430"/>
            <a:ext cx="690186" cy="70357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E52BCEEE-2A46-2264-7CFD-39177BA81BB9}"/>
              </a:ext>
            </a:extLst>
          </p:cNvPr>
          <p:cNvCxnSpPr>
            <a:cxnSpLocks/>
            <a:stCxn id="33" idx="6"/>
          </p:cNvCxnSpPr>
          <p:nvPr/>
        </p:nvCxnSpPr>
        <p:spPr>
          <a:xfrm flipV="1">
            <a:off x="6058957" y="2535202"/>
            <a:ext cx="1108758" cy="190228"/>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33" name="Oval 32">
            <a:extLst>
              <a:ext uri="{FF2B5EF4-FFF2-40B4-BE49-F238E27FC236}">
                <a16:creationId xmlns:a16="http://schemas.microsoft.com/office/drawing/2014/main" id="{EEAB3B95-14DE-8C4C-D4B9-A1ADD662647B}"/>
              </a:ext>
            </a:extLst>
          </p:cNvPr>
          <p:cNvSpPr/>
          <p:nvPr/>
        </p:nvSpPr>
        <p:spPr>
          <a:xfrm>
            <a:off x="5586901" y="2535202"/>
            <a:ext cx="472056" cy="380456"/>
          </a:xfrm>
          <a:prstGeom prst="ellipse">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spTree>
    <p:extLst>
      <p:ext uri="{BB962C8B-B14F-4D97-AF65-F5344CB8AC3E}">
        <p14:creationId xmlns:p14="http://schemas.microsoft.com/office/powerpoint/2010/main" val="121782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3A652AD-BC5C-6CDC-6CC4-7A9AD4867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94" y="308881"/>
            <a:ext cx="8563897" cy="403748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03B6769F-A73C-28FF-7040-64AC137ECE01}"/>
              </a:ext>
            </a:extLst>
          </p:cNvPr>
          <p:cNvSpPr/>
          <p:nvPr/>
        </p:nvSpPr>
        <p:spPr>
          <a:xfrm>
            <a:off x="619432" y="308881"/>
            <a:ext cx="5884233" cy="614997"/>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6C5069D4-8466-5B2A-395B-F01A58D12D2E}"/>
              </a:ext>
            </a:extLst>
          </p:cNvPr>
          <p:cNvSpPr/>
          <p:nvPr/>
        </p:nvSpPr>
        <p:spPr>
          <a:xfrm>
            <a:off x="7019951" y="2428568"/>
            <a:ext cx="1180151" cy="1101213"/>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5BF99807-F824-3E42-7698-47FCEB041C2B}"/>
              </a:ext>
            </a:extLst>
          </p:cNvPr>
          <p:cNvCxnSpPr>
            <a:cxnSpLocks/>
            <a:stCxn id="10" idx="2"/>
            <a:endCxn id="7" idx="3"/>
          </p:cNvCxnSpPr>
          <p:nvPr/>
        </p:nvCxnSpPr>
        <p:spPr>
          <a:xfrm flipH="1" flipV="1">
            <a:off x="8200102" y="2979175"/>
            <a:ext cx="1142721" cy="70720"/>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96F2158E-B4BE-A518-F4D3-6640810A1F9A}"/>
              </a:ext>
            </a:extLst>
          </p:cNvPr>
          <p:cNvCxnSpPr>
            <a:cxnSpLocks/>
            <a:stCxn id="10" idx="1"/>
          </p:cNvCxnSpPr>
          <p:nvPr/>
        </p:nvCxnSpPr>
        <p:spPr>
          <a:xfrm flipH="1" flipV="1">
            <a:off x="6503665" y="923878"/>
            <a:ext cx="2908289" cy="1991505"/>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9E4DBBE5-B980-6322-89BA-D2CF94C92A00}"/>
              </a:ext>
            </a:extLst>
          </p:cNvPr>
          <p:cNvSpPr/>
          <p:nvPr/>
        </p:nvSpPr>
        <p:spPr>
          <a:xfrm>
            <a:off x="9342823" y="2859667"/>
            <a:ext cx="472056" cy="380456"/>
          </a:xfrm>
          <a:prstGeom prst="ellipse">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spTree>
    <p:extLst>
      <p:ext uri="{BB962C8B-B14F-4D97-AF65-F5344CB8AC3E}">
        <p14:creationId xmlns:p14="http://schemas.microsoft.com/office/powerpoint/2010/main" val="3432860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11- Style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101355"/>
            <a:ext cx="4246022" cy="2970044"/>
          </a:xfrm>
          <a:prstGeom prst="rect">
            <a:avLst/>
          </a:prstGeom>
          <a:noFill/>
        </p:spPr>
        <p:txBody>
          <a:bodyPr wrap="square" rtlCol="0">
            <a:spAutoFit/>
          </a:bodyPr>
          <a:lstStyle/>
          <a:p>
            <a:r>
              <a:rPr lang="en-US" sz="1700" dirty="0">
                <a:solidFill>
                  <a:srgbClr val="00B050"/>
                </a:solidFill>
              </a:rPr>
              <a:t>Positive points:</a:t>
            </a:r>
          </a:p>
          <a:p>
            <a:pPr marL="914400" lvl="1" indent="-457200">
              <a:buFont typeface="+mj-lt"/>
              <a:buAutoNum type="arabicPeriod"/>
            </a:pPr>
            <a:r>
              <a:rPr lang="en-US" sz="1700" dirty="0">
                <a:solidFill>
                  <a:srgbClr val="00B050"/>
                </a:solidFill>
              </a:rPr>
              <a:t>The background is blurred to direct the user’s attention to the main information(Contrast).</a:t>
            </a:r>
          </a:p>
          <a:p>
            <a:pPr marL="914400" lvl="1" indent="-457200">
              <a:buFont typeface="+mj-lt"/>
              <a:buAutoNum type="arabicPeriod"/>
            </a:pPr>
            <a:r>
              <a:rPr lang="en-US" sz="1700" dirty="0">
                <a:solidFill>
                  <a:srgbClr val="00B050"/>
                </a:solidFill>
              </a:rPr>
              <a:t> The titles are written in a bold font with a different </a:t>
            </a:r>
            <a:r>
              <a:rPr lang="en-US" sz="1700" dirty="0" err="1">
                <a:solidFill>
                  <a:srgbClr val="00B050"/>
                </a:solidFill>
              </a:rPr>
              <a:t>colour</a:t>
            </a:r>
            <a:r>
              <a:rPr lang="en-US" sz="1700" dirty="0">
                <a:solidFill>
                  <a:srgbClr val="00B050"/>
                </a:solidFill>
              </a:rPr>
              <a:t> and quats in italic font to mainly highlight them. </a:t>
            </a:r>
          </a:p>
          <a:p>
            <a:pPr marL="914400" lvl="1" indent="-457200">
              <a:buFont typeface="+mj-lt"/>
              <a:buAutoNum type="arabicPeriod"/>
            </a:pPr>
            <a:r>
              <a:rPr lang="en-US" sz="1700" dirty="0">
                <a:solidFill>
                  <a:srgbClr val="00B050"/>
                </a:solidFill>
              </a:rPr>
              <a:t>Donate form is stylish and attractive to motivate people to donate</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62801" y="2085709"/>
            <a:ext cx="6352466" cy="2185214"/>
          </a:xfrm>
          <a:prstGeom prst="rect">
            <a:avLst/>
          </a:prstGeom>
          <a:noFill/>
        </p:spPr>
        <p:txBody>
          <a:bodyPr wrap="square" rtlCol="0">
            <a:spAutoFit/>
          </a:bodyPr>
          <a:lstStyle/>
          <a:p>
            <a:r>
              <a:rPr lang="en-US" sz="1700" dirty="0">
                <a:solidFill>
                  <a:srgbClr val="FF0000"/>
                </a:solidFill>
              </a:rPr>
              <a:t>Negative points:</a:t>
            </a:r>
          </a:p>
          <a:p>
            <a:pPr marL="914400" lvl="1" indent="-457200">
              <a:buFont typeface="+mj-lt"/>
              <a:buAutoNum type="arabicPeriod"/>
            </a:pPr>
            <a:r>
              <a:rPr lang="en-US" sz="1700" dirty="0">
                <a:solidFill>
                  <a:srgbClr val="FF0000"/>
                </a:solidFill>
              </a:rPr>
              <a:t> The website’s </a:t>
            </a:r>
            <a:r>
              <a:rPr lang="en-US" sz="1700" dirty="0" err="1">
                <a:solidFill>
                  <a:srgbClr val="FF0000"/>
                </a:solidFill>
              </a:rPr>
              <a:t>colours</a:t>
            </a:r>
            <a:r>
              <a:rPr lang="en-US" sz="1700" dirty="0">
                <a:solidFill>
                  <a:srgbClr val="FF0000"/>
                </a:solidFill>
              </a:rPr>
              <a:t> are not balanced very correctly as the </a:t>
            </a:r>
            <a:r>
              <a:rPr lang="en-US" sz="1700" dirty="0" err="1">
                <a:solidFill>
                  <a:srgbClr val="FF0000"/>
                </a:solidFill>
              </a:rPr>
              <a:t>colour</a:t>
            </a:r>
            <a:r>
              <a:rPr lang="en-US" sz="1700" dirty="0">
                <a:solidFill>
                  <a:srgbClr val="FF0000"/>
                </a:solidFill>
              </a:rPr>
              <a:t> of Donate button isn’t suitable for the navigation bar </a:t>
            </a:r>
            <a:r>
              <a:rPr lang="en-US" sz="1700" dirty="0" err="1">
                <a:solidFill>
                  <a:srgbClr val="FF0000"/>
                </a:solidFill>
              </a:rPr>
              <a:t>colour</a:t>
            </a:r>
            <a:r>
              <a:rPr lang="en-US" sz="1700" dirty="0">
                <a:solidFill>
                  <a:srgbClr val="FF0000"/>
                </a:solidFill>
              </a:rPr>
              <a:t>.</a:t>
            </a:r>
          </a:p>
          <a:p>
            <a:pPr marL="914400" lvl="1" indent="-457200">
              <a:buFont typeface="+mj-lt"/>
              <a:buAutoNum type="arabicPeriod"/>
            </a:pPr>
            <a:r>
              <a:rPr lang="en-US" sz="1700" dirty="0">
                <a:solidFill>
                  <a:srgbClr val="FF0000"/>
                </a:solidFill>
              </a:rPr>
              <a:t>The navigation bar is kind of crowded and not stylish.</a:t>
            </a:r>
          </a:p>
          <a:p>
            <a:pPr marL="914400" lvl="1" indent="-457200">
              <a:buFont typeface="+mj-lt"/>
              <a:buAutoNum type="arabicPeriod"/>
            </a:pPr>
            <a:r>
              <a:rPr lang="en-US" sz="1700" dirty="0">
                <a:solidFill>
                  <a:srgbClr val="FF0000"/>
                </a:solidFill>
              </a:rPr>
              <a:t> The search boxes are not aligned correctly.</a:t>
            </a:r>
          </a:p>
          <a:p>
            <a:pPr marL="914400" lvl="1" indent="-457200">
              <a:buFont typeface="+mj-lt"/>
              <a:buAutoNum type="arabicPeriod"/>
            </a:pPr>
            <a:r>
              <a:rPr lang="en-US" sz="1700" dirty="0">
                <a:solidFill>
                  <a:srgbClr val="FF0000"/>
                </a:solidFill>
              </a:rPr>
              <a:t> Some forms have no style.</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461665"/>
          </a:xfrm>
          <a:prstGeom prst="rect">
            <a:avLst/>
          </a:prstGeom>
          <a:noFill/>
        </p:spPr>
        <p:txBody>
          <a:bodyPr wrap="square" rtlCol="0">
            <a:spAutoFit/>
          </a:bodyPr>
          <a:lstStyle/>
          <a:p>
            <a:r>
              <a:rPr lang="en-US" sz="2400" dirty="0"/>
              <a:t>  The website is not designed to be attractive and stylish enough.</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(2/5)</a:t>
            </a:r>
          </a:p>
        </p:txBody>
      </p:sp>
    </p:spTree>
    <p:extLst>
      <p:ext uri="{BB962C8B-B14F-4D97-AF65-F5344CB8AC3E}">
        <p14:creationId xmlns:p14="http://schemas.microsoft.com/office/powerpoint/2010/main" val="2962362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A90D2-34E3-7DB2-B29A-1149DE560549}"/>
              </a:ext>
            </a:extLst>
          </p:cNvPr>
          <p:cNvPicPr>
            <a:picLocks noChangeAspect="1"/>
          </p:cNvPicPr>
          <p:nvPr/>
        </p:nvPicPr>
        <p:blipFill rotWithShape="1">
          <a:blip r:embed="rId2">
            <a:extLst>
              <a:ext uri="{28A0092B-C50C-407E-A947-70E740481C1C}">
                <a14:useLocalDpi xmlns:a14="http://schemas.microsoft.com/office/drawing/2010/main" val="0"/>
              </a:ext>
            </a:extLst>
          </a:blip>
          <a:srcRect l="5806" r="6935"/>
          <a:stretch/>
        </p:blipFill>
        <p:spPr>
          <a:xfrm>
            <a:off x="186810" y="245043"/>
            <a:ext cx="8200103" cy="73415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D1BF4CFE-017D-CCBE-0D7C-690F2C64A86F}"/>
              </a:ext>
            </a:extLst>
          </p:cNvPr>
          <p:cNvSpPr/>
          <p:nvPr/>
        </p:nvSpPr>
        <p:spPr>
          <a:xfrm>
            <a:off x="7658977" y="264711"/>
            <a:ext cx="727936" cy="734152"/>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65425B05-D103-18A8-7ADB-DE4EB4287F5A}"/>
              </a:ext>
            </a:extLst>
          </p:cNvPr>
          <p:cNvSpPr/>
          <p:nvPr/>
        </p:nvSpPr>
        <p:spPr>
          <a:xfrm>
            <a:off x="9013781" y="52838"/>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cxnSp>
        <p:nvCxnSpPr>
          <p:cNvPr id="6" name="Straight Arrow Connector 5">
            <a:extLst>
              <a:ext uri="{FF2B5EF4-FFF2-40B4-BE49-F238E27FC236}">
                <a16:creationId xmlns:a16="http://schemas.microsoft.com/office/drawing/2014/main" id="{D718991E-9FBB-7CD3-D9E4-EEC30458F50C}"/>
              </a:ext>
            </a:extLst>
          </p:cNvPr>
          <p:cNvCxnSpPr>
            <a:cxnSpLocks/>
            <a:stCxn id="5" idx="3"/>
            <a:endCxn id="3" idx="3"/>
          </p:cNvCxnSpPr>
          <p:nvPr/>
        </p:nvCxnSpPr>
        <p:spPr>
          <a:xfrm flipH="1">
            <a:off x="8386913" y="414528"/>
            <a:ext cx="688924" cy="1975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application&#10;&#10;Description automatically generated">
            <a:extLst>
              <a:ext uri="{FF2B5EF4-FFF2-40B4-BE49-F238E27FC236}">
                <a16:creationId xmlns:a16="http://schemas.microsoft.com/office/drawing/2014/main" id="{34D303F8-10B2-C418-40BD-DE15AE7C8F8B}"/>
              </a:ext>
            </a:extLst>
          </p:cNvPr>
          <p:cNvPicPr>
            <a:picLocks noChangeAspect="1"/>
          </p:cNvPicPr>
          <p:nvPr/>
        </p:nvPicPr>
        <p:blipFill rotWithShape="1">
          <a:blip r:embed="rId3">
            <a:extLst>
              <a:ext uri="{28A0092B-C50C-407E-A947-70E740481C1C}">
                <a14:useLocalDpi xmlns:a14="http://schemas.microsoft.com/office/drawing/2010/main" val="0"/>
              </a:ext>
            </a:extLst>
          </a:blip>
          <a:srcRect l="2178" r="3226"/>
          <a:stretch/>
        </p:blipFill>
        <p:spPr>
          <a:xfrm>
            <a:off x="4572014" y="1274437"/>
            <a:ext cx="7384026" cy="1307682"/>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1B547FF4-BB57-9AE0-DDE3-E5CB1701C210}"/>
              </a:ext>
            </a:extLst>
          </p:cNvPr>
          <p:cNvSpPr/>
          <p:nvPr/>
        </p:nvSpPr>
        <p:spPr>
          <a:xfrm>
            <a:off x="8878544" y="2094273"/>
            <a:ext cx="3067662" cy="383459"/>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14ED831D-6201-4481-296A-506F7801DA65}"/>
              </a:ext>
            </a:extLst>
          </p:cNvPr>
          <p:cNvSpPr/>
          <p:nvPr/>
        </p:nvSpPr>
        <p:spPr>
          <a:xfrm>
            <a:off x="9852522" y="476584"/>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3</a:t>
            </a:r>
          </a:p>
        </p:txBody>
      </p:sp>
      <p:cxnSp>
        <p:nvCxnSpPr>
          <p:cNvPr id="17" name="Straight Arrow Connector 16">
            <a:extLst>
              <a:ext uri="{FF2B5EF4-FFF2-40B4-BE49-F238E27FC236}">
                <a16:creationId xmlns:a16="http://schemas.microsoft.com/office/drawing/2014/main" id="{5E352448-873C-D5E9-802E-B6E8417DFD32}"/>
              </a:ext>
            </a:extLst>
          </p:cNvPr>
          <p:cNvCxnSpPr>
            <a:cxnSpLocks/>
            <a:stCxn id="16" idx="3"/>
          </p:cNvCxnSpPr>
          <p:nvPr/>
        </p:nvCxnSpPr>
        <p:spPr>
          <a:xfrm flipH="1">
            <a:off x="8170606" y="838274"/>
            <a:ext cx="1743972" cy="1094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84CC27-A42F-C1DE-8406-9364DB5506E4}"/>
              </a:ext>
            </a:extLst>
          </p:cNvPr>
          <p:cNvSpPr/>
          <p:nvPr/>
        </p:nvSpPr>
        <p:spPr>
          <a:xfrm>
            <a:off x="4572014" y="1951705"/>
            <a:ext cx="4306530" cy="383459"/>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80DD1F49-B81F-DD5A-0066-003ED0D8125C}"/>
              </a:ext>
            </a:extLst>
          </p:cNvPr>
          <p:cNvCxnSpPr>
            <a:cxnSpLocks/>
            <a:stCxn id="16" idx="3"/>
          </p:cNvCxnSpPr>
          <p:nvPr/>
        </p:nvCxnSpPr>
        <p:spPr>
          <a:xfrm>
            <a:off x="9914578" y="838274"/>
            <a:ext cx="0" cy="12559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Graphical user interface, text, application, email&#10;&#10;Description automatically generated">
            <a:extLst>
              <a:ext uri="{FF2B5EF4-FFF2-40B4-BE49-F238E27FC236}">
                <a16:creationId xmlns:a16="http://schemas.microsoft.com/office/drawing/2014/main" id="{FC659D6B-8979-15EB-153D-E89519CE53DC}"/>
              </a:ext>
            </a:extLst>
          </p:cNvPr>
          <p:cNvPicPr>
            <a:picLocks noChangeAspect="1"/>
          </p:cNvPicPr>
          <p:nvPr/>
        </p:nvPicPr>
        <p:blipFill rotWithShape="1">
          <a:blip r:embed="rId4">
            <a:extLst>
              <a:ext uri="{28A0092B-C50C-407E-A947-70E740481C1C}">
                <a14:useLocalDpi xmlns:a14="http://schemas.microsoft.com/office/drawing/2010/main" val="0"/>
              </a:ext>
            </a:extLst>
          </a:blip>
          <a:srcRect l="5448" t="19839" r="11958"/>
          <a:stretch/>
        </p:blipFill>
        <p:spPr>
          <a:xfrm>
            <a:off x="6927025" y="3311009"/>
            <a:ext cx="4979843" cy="3428999"/>
          </a:xfrm>
          <a:prstGeom prst="rect">
            <a:avLst/>
          </a:prstGeom>
          <a:ln>
            <a:noFill/>
          </a:ln>
          <a:effectLst>
            <a:outerShdw blurRad="292100" dist="139700" dir="2700000" algn="tl" rotWithShape="0">
              <a:srgbClr val="333333">
                <a:alpha val="65000"/>
              </a:srgbClr>
            </a:outerShdw>
          </a:effectLst>
        </p:spPr>
      </p:pic>
      <p:sp>
        <p:nvSpPr>
          <p:cNvPr id="54" name="Oval 53">
            <a:extLst>
              <a:ext uri="{FF2B5EF4-FFF2-40B4-BE49-F238E27FC236}">
                <a16:creationId xmlns:a16="http://schemas.microsoft.com/office/drawing/2014/main" id="{6FD694AA-DE56-F168-C169-3510B8FB0BE6}"/>
              </a:ext>
            </a:extLst>
          </p:cNvPr>
          <p:cNvSpPr/>
          <p:nvPr/>
        </p:nvSpPr>
        <p:spPr>
          <a:xfrm>
            <a:off x="4827635" y="3648205"/>
            <a:ext cx="423746" cy="423746"/>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rPr>
              <a:t>2</a:t>
            </a:r>
          </a:p>
        </p:txBody>
      </p:sp>
      <p:cxnSp>
        <p:nvCxnSpPr>
          <p:cNvPr id="55" name="Straight Arrow Connector 54">
            <a:extLst>
              <a:ext uri="{FF2B5EF4-FFF2-40B4-BE49-F238E27FC236}">
                <a16:creationId xmlns:a16="http://schemas.microsoft.com/office/drawing/2014/main" id="{3C87D532-D980-5A4F-E6AF-742098AD57EC}"/>
              </a:ext>
            </a:extLst>
          </p:cNvPr>
          <p:cNvCxnSpPr>
            <a:cxnSpLocks/>
            <a:stCxn id="54" idx="6"/>
            <a:endCxn id="79" idx="1"/>
          </p:cNvCxnSpPr>
          <p:nvPr/>
        </p:nvCxnSpPr>
        <p:spPr>
          <a:xfrm flipV="1">
            <a:off x="5251381" y="3504376"/>
            <a:ext cx="1813097" cy="355702"/>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43289C3-B4BF-C777-502C-34DCA0451BCE}"/>
              </a:ext>
            </a:extLst>
          </p:cNvPr>
          <p:cNvSpPr/>
          <p:nvPr/>
        </p:nvSpPr>
        <p:spPr>
          <a:xfrm>
            <a:off x="238453" y="264710"/>
            <a:ext cx="6683445" cy="714485"/>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69" name="Picture 68" descr="A screenshot of a computer&#10;&#10;Description automatically generated with medium confidence">
            <a:extLst>
              <a:ext uri="{FF2B5EF4-FFF2-40B4-BE49-F238E27FC236}">
                <a16:creationId xmlns:a16="http://schemas.microsoft.com/office/drawing/2014/main" id="{A0B5F23D-7D88-3C7F-1BC3-5596FD33EB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91" y="4895877"/>
            <a:ext cx="6683445" cy="1544861"/>
          </a:xfrm>
          <a:prstGeom prst="rect">
            <a:avLst/>
          </a:prstGeom>
          <a:ln>
            <a:noFill/>
          </a:ln>
          <a:effectLst>
            <a:outerShdw blurRad="292100" dist="139700" dir="2700000" algn="tl" rotWithShape="0">
              <a:srgbClr val="333333">
                <a:alpha val="65000"/>
              </a:srgbClr>
            </a:outerShdw>
          </a:effectLst>
        </p:spPr>
      </p:pic>
      <p:sp>
        <p:nvSpPr>
          <p:cNvPr id="79" name="Rectangle 78">
            <a:extLst>
              <a:ext uri="{FF2B5EF4-FFF2-40B4-BE49-F238E27FC236}">
                <a16:creationId xmlns:a16="http://schemas.microsoft.com/office/drawing/2014/main" id="{CD59E423-7DF3-6F73-6B19-A617AC21BE23}"/>
              </a:ext>
            </a:extLst>
          </p:cNvPr>
          <p:cNvSpPr/>
          <p:nvPr/>
        </p:nvSpPr>
        <p:spPr>
          <a:xfrm>
            <a:off x="7064478" y="3326164"/>
            <a:ext cx="2649793" cy="356423"/>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CAC9F010-D2EA-B543-B6CB-DCAC07D6BD03}"/>
              </a:ext>
            </a:extLst>
          </p:cNvPr>
          <p:cNvSpPr/>
          <p:nvPr/>
        </p:nvSpPr>
        <p:spPr>
          <a:xfrm>
            <a:off x="6990739" y="5553176"/>
            <a:ext cx="1179868" cy="356423"/>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81" name="Straight Arrow Connector 80">
            <a:extLst>
              <a:ext uri="{FF2B5EF4-FFF2-40B4-BE49-F238E27FC236}">
                <a16:creationId xmlns:a16="http://schemas.microsoft.com/office/drawing/2014/main" id="{63012ECB-3AAE-6097-B71F-1FF29DB9579C}"/>
              </a:ext>
            </a:extLst>
          </p:cNvPr>
          <p:cNvCxnSpPr>
            <a:cxnSpLocks/>
            <a:stCxn id="54" idx="6"/>
          </p:cNvCxnSpPr>
          <p:nvPr/>
        </p:nvCxnSpPr>
        <p:spPr>
          <a:xfrm>
            <a:off x="5251381" y="3860078"/>
            <a:ext cx="1768851" cy="100071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32E3A7D-0D89-5ED9-065C-06AA0BC15DD0}"/>
              </a:ext>
            </a:extLst>
          </p:cNvPr>
          <p:cNvSpPr/>
          <p:nvPr/>
        </p:nvSpPr>
        <p:spPr>
          <a:xfrm>
            <a:off x="7020232" y="4658432"/>
            <a:ext cx="4748979" cy="768974"/>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53CCE5E0-0862-018C-1D11-2BA08B1BCEEB}"/>
              </a:ext>
            </a:extLst>
          </p:cNvPr>
          <p:cNvSpPr/>
          <p:nvPr/>
        </p:nvSpPr>
        <p:spPr>
          <a:xfrm>
            <a:off x="86053" y="5271421"/>
            <a:ext cx="6599882" cy="1141392"/>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3" name="Oval 102">
            <a:extLst>
              <a:ext uri="{FF2B5EF4-FFF2-40B4-BE49-F238E27FC236}">
                <a16:creationId xmlns:a16="http://schemas.microsoft.com/office/drawing/2014/main" id="{1BCA1DDB-C17D-B0C0-09E0-AFB424E6C754}"/>
              </a:ext>
            </a:extLst>
          </p:cNvPr>
          <p:cNvSpPr/>
          <p:nvPr/>
        </p:nvSpPr>
        <p:spPr>
          <a:xfrm>
            <a:off x="639267" y="3706084"/>
            <a:ext cx="423746" cy="423746"/>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92D050"/>
                </a:solidFill>
              </a:rPr>
              <a:t>1</a:t>
            </a:r>
          </a:p>
        </p:txBody>
      </p:sp>
      <p:cxnSp>
        <p:nvCxnSpPr>
          <p:cNvPr id="104" name="Straight Arrow Connector 103">
            <a:extLst>
              <a:ext uri="{FF2B5EF4-FFF2-40B4-BE49-F238E27FC236}">
                <a16:creationId xmlns:a16="http://schemas.microsoft.com/office/drawing/2014/main" id="{A49EA45A-B538-EE82-FFA3-1BE92B23E26D}"/>
              </a:ext>
            </a:extLst>
          </p:cNvPr>
          <p:cNvCxnSpPr>
            <a:cxnSpLocks/>
          </p:cNvCxnSpPr>
          <p:nvPr/>
        </p:nvCxnSpPr>
        <p:spPr>
          <a:xfrm>
            <a:off x="1002890" y="4090752"/>
            <a:ext cx="1966452" cy="115274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86F27E1-E400-EF89-E881-12DBB9947328}"/>
              </a:ext>
            </a:extLst>
          </p:cNvPr>
          <p:cNvSpPr/>
          <p:nvPr/>
        </p:nvSpPr>
        <p:spPr>
          <a:xfrm>
            <a:off x="1265113" y="1466273"/>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cxnSp>
        <p:nvCxnSpPr>
          <p:cNvPr id="111" name="Straight Arrow Connector 110">
            <a:extLst>
              <a:ext uri="{FF2B5EF4-FFF2-40B4-BE49-F238E27FC236}">
                <a16:creationId xmlns:a16="http://schemas.microsoft.com/office/drawing/2014/main" id="{773493EC-AC7F-056E-DA32-08E78906626F}"/>
              </a:ext>
            </a:extLst>
          </p:cNvPr>
          <p:cNvCxnSpPr>
            <a:cxnSpLocks/>
            <a:endCxn id="3" idx="2"/>
          </p:cNvCxnSpPr>
          <p:nvPr/>
        </p:nvCxnSpPr>
        <p:spPr>
          <a:xfrm flipV="1">
            <a:off x="1691148" y="979195"/>
            <a:ext cx="2595714" cy="635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82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application&#10;&#10;Description automatically generated">
            <a:extLst>
              <a:ext uri="{FF2B5EF4-FFF2-40B4-BE49-F238E27FC236}">
                <a16:creationId xmlns:a16="http://schemas.microsoft.com/office/drawing/2014/main" id="{0A60D313-8444-A4DE-7B4E-9860AE0E4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928" y="194276"/>
            <a:ext cx="5160226" cy="3902617"/>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6D97D741-CB21-DF73-3DF0-E4F0186BEC8F}"/>
              </a:ext>
            </a:extLst>
          </p:cNvPr>
          <p:cNvSpPr/>
          <p:nvPr/>
        </p:nvSpPr>
        <p:spPr>
          <a:xfrm>
            <a:off x="7360182" y="194275"/>
            <a:ext cx="3238991" cy="3902617"/>
          </a:xfrm>
          <a:prstGeom prst="rect">
            <a:avLst/>
          </a:prstGeom>
          <a:noFill/>
          <a:ln w="3810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904391F2-56B0-4C7D-2A13-703D27B9FBE1}"/>
              </a:ext>
            </a:extLst>
          </p:cNvPr>
          <p:cNvSpPr/>
          <p:nvPr/>
        </p:nvSpPr>
        <p:spPr>
          <a:xfrm>
            <a:off x="5979406" y="552834"/>
            <a:ext cx="372234" cy="3693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4</a:t>
            </a:r>
          </a:p>
        </p:txBody>
      </p:sp>
      <p:cxnSp>
        <p:nvCxnSpPr>
          <p:cNvPr id="11" name="Straight Arrow Connector 10">
            <a:extLst>
              <a:ext uri="{FF2B5EF4-FFF2-40B4-BE49-F238E27FC236}">
                <a16:creationId xmlns:a16="http://schemas.microsoft.com/office/drawing/2014/main" id="{4D11635D-A72D-C5B9-060D-68EB9232D344}"/>
              </a:ext>
            </a:extLst>
          </p:cNvPr>
          <p:cNvCxnSpPr>
            <a:cxnSpLocks/>
          </p:cNvCxnSpPr>
          <p:nvPr/>
        </p:nvCxnSpPr>
        <p:spPr>
          <a:xfrm>
            <a:off x="6297128" y="868065"/>
            <a:ext cx="1063054" cy="12775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Graphical user interface, text, application&#10;&#10;Description automatically generated">
            <a:extLst>
              <a:ext uri="{FF2B5EF4-FFF2-40B4-BE49-F238E27FC236}">
                <a16:creationId xmlns:a16="http://schemas.microsoft.com/office/drawing/2014/main" id="{5E5C622A-DCEB-5476-C817-C4475905A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20" y="2689524"/>
            <a:ext cx="5742039" cy="2997292"/>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B48C1F92-4ECA-1A3F-6EC5-0BFFDF6BAB41}"/>
              </a:ext>
            </a:extLst>
          </p:cNvPr>
          <p:cNvSpPr/>
          <p:nvPr/>
        </p:nvSpPr>
        <p:spPr>
          <a:xfrm>
            <a:off x="432620" y="2723029"/>
            <a:ext cx="4227869" cy="2963787"/>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563330FB-D7DF-4273-34D9-0E125970D9F3}"/>
              </a:ext>
            </a:extLst>
          </p:cNvPr>
          <p:cNvCxnSpPr>
            <a:cxnSpLocks/>
            <a:stCxn id="18" idx="3"/>
          </p:cNvCxnSpPr>
          <p:nvPr/>
        </p:nvCxnSpPr>
        <p:spPr>
          <a:xfrm flipH="1">
            <a:off x="4675018" y="3859928"/>
            <a:ext cx="657241" cy="387601"/>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4EEA2B50-6FCC-7420-16CF-01C5F64AE065}"/>
              </a:ext>
            </a:extLst>
          </p:cNvPr>
          <p:cNvSpPr/>
          <p:nvPr/>
        </p:nvSpPr>
        <p:spPr>
          <a:xfrm>
            <a:off x="5275743" y="3535188"/>
            <a:ext cx="385917" cy="380456"/>
          </a:xfrm>
          <a:prstGeom prst="ellipse">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3</a:t>
            </a:r>
          </a:p>
        </p:txBody>
      </p:sp>
    </p:spTree>
    <p:extLst>
      <p:ext uri="{BB962C8B-B14F-4D97-AF65-F5344CB8AC3E}">
        <p14:creationId xmlns:p14="http://schemas.microsoft.com/office/powerpoint/2010/main" val="395585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1003609" y="640545"/>
            <a:ext cx="4873083" cy="584775"/>
          </a:xfrm>
          <a:prstGeom prst="rect">
            <a:avLst/>
          </a:prstGeom>
          <a:noFill/>
        </p:spPr>
        <p:txBody>
          <a:bodyPr wrap="square" rtlCol="0">
            <a:spAutoFit/>
          </a:bodyPr>
          <a:lstStyle/>
          <a:p>
            <a:r>
              <a:rPr lang="en-US" sz="3200" b="1" u="sng" dirty="0">
                <a:solidFill>
                  <a:schemeClr val="tx2"/>
                </a:solidFill>
              </a:rPr>
              <a:t>12- Conviviality  </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E40CF9-0220-61C1-A4AD-0AABCAEED71C}"/>
              </a:ext>
            </a:extLst>
          </p:cNvPr>
          <p:cNvSpPr txBox="1"/>
          <p:nvPr/>
        </p:nvSpPr>
        <p:spPr>
          <a:xfrm>
            <a:off x="1216779" y="2583185"/>
            <a:ext cx="4246022" cy="1938992"/>
          </a:xfrm>
          <a:prstGeom prst="rect">
            <a:avLst/>
          </a:prstGeom>
          <a:noFill/>
        </p:spPr>
        <p:txBody>
          <a:bodyPr wrap="square" rtlCol="0">
            <a:spAutoFit/>
          </a:bodyPr>
          <a:lstStyle/>
          <a:p>
            <a:r>
              <a:rPr lang="en-US" sz="2000" dirty="0">
                <a:solidFill>
                  <a:srgbClr val="00B050"/>
                </a:solidFill>
              </a:rPr>
              <a:t>Positive points:</a:t>
            </a:r>
          </a:p>
          <a:p>
            <a:pPr marL="914400" lvl="1" indent="-457200">
              <a:buFont typeface="+mj-lt"/>
              <a:buAutoNum type="arabicPeriod"/>
            </a:pPr>
            <a:r>
              <a:rPr lang="en-US" sz="2000" dirty="0">
                <a:solidFill>
                  <a:srgbClr val="00B050"/>
                </a:solidFill>
              </a:rPr>
              <a:t>Clear description of each section which is written in a formal and friendly way.</a:t>
            </a:r>
          </a:p>
          <a:p>
            <a:pPr marL="914400" lvl="1" indent="-457200">
              <a:buFont typeface="+mj-lt"/>
              <a:buAutoNum type="arabicPeriod"/>
            </a:pPr>
            <a:endParaRPr lang="en-US" sz="2000" dirty="0">
              <a:solidFill>
                <a:srgbClr val="00B050"/>
              </a:solidFill>
            </a:endParaRPr>
          </a:p>
          <a:p>
            <a:pPr marL="914400" lvl="1" indent="-457200">
              <a:buFont typeface="+mj-lt"/>
              <a:buAutoNum type="arabicPeriod"/>
            </a:pPr>
            <a:r>
              <a:rPr lang="en-US" sz="2000" dirty="0">
                <a:solidFill>
                  <a:srgbClr val="00B050"/>
                </a:solidFill>
              </a:rPr>
              <a:t>Friendly messages  </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83185"/>
            <a:ext cx="6352466" cy="1631216"/>
          </a:xfrm>
          <a:prstGeom prst="rect">
            <a:avLst/>
          </a:prstGeom>
          <a:noFill/>
        </p:spPr>
        <p:txBody>
          <a:bodyPr wrap="square" rtlCol="0">
            <a:spAutoFit/>
          </a:bodyPr>
          <a:lstStyle/>
          <a:p>
            <a:r>
              <a:rPr lang="en-US" sz="2000" dirty="0">
                <a:solidFill>
                  <a:srgbClr val="FF0000"/>
                </a:solidFill>
              </a:rPr>
              <a:t>Negative points:</a:t>
            </a:r>
          </a:p>
          <a:p>
            <a:pPr marL="914400" lvl="1" indent="-457200">
              <a:buFont typeface="+mj-lt"/>
              <a:buAutoNum type="arabicPeriod"/>
            </a:pPr>
            <a:r>
              <a:rPr lang="en-US" sz="2000" dirty="0">
                <a:solidFill>
                  <a:srgbClr val="FF0000"/>
                </a:solidFill>
              </a:rPr>
              <a:t>Technical information that comes from the server which is not understandable for users.</a:t>
            </a:r>
          </a:p>
          <a:p>
            <a:pPr marL="914400" lvl="1" indent="-457200">
              <a:buFont typeface="+mj-lt"/>
              <a:buAutoNum type="arabicPeriod"/>
            </a:pPr>
            <a:r>
              <a:rPr lang="en-US" sz="2000" dirty="0">
                <a:solidFill>
                  <a:srgbClr val="FF0000"/>
                </a:solidFill>
              </a:rPr>
              <a:t>Many technical info are included </a:t>
            </a:r>
          </a:p>
        </p:txBody>
      </p:sp>
      <p:sp>
        <p:nvSpPr>
          <p:cNvPr id="3" name="TextBox 2">
            <a:extLst>
              <a:ext uri="{FF2B5EF4-FFF2-40B4-BE49-F238E27FC236}">
                <a16:creationId xmlns:a16="http://schemas.microsoft.com/office/drawing/2014/main" id="{D84F5E47-0EA9-A1DD-CFEE-92C609469138}"/>
              </a:ext>
            </a:extLst>
          </p:cNvPr>
          <p:cNvSpPr txBox="1"/>
          <p:nvPr/>
        </p:nvSpPr>
        <p:spPr>
          <a:xfrm>
            <a:off x="1214321" y="1282829"/>
            <a:ext cx="8398030" cy="1200329"/>
          </a:xfrm>
          <a:prstGeom prst="rect">
            <a:avLst/>
          </a:prstGeom>
          <a:noFill/>
        </p:spPr>
        <p:txBody>
          <a:bodyPr wrap="square" rtlCol="0">
            <a:spAutoFit/>
          </a:bodyPr>
          <a:lstStyle/>
          <a:p>
            <a:r>
              <a:rPr lang="en-US" sz="2400" dirty="0"/>
              <a:t>   The website provides a number of friendly messages and descriptions. However, some provided messages cannot be sent for normal users.</a:t>
            </a:r>
          </a:p>
        </p:txBody>
      </p:sp>
      <p:sp>
        <p:nvSpPr>
          <p:cNvPr id="4" name="Rectangle 3">
            <a:extLst>
              <a:ext uri="{FF2B5EF4-FFF2-40B4-BE49-F238E27FC236}">
                <a16:creationId xmlns:a16="http://schemas.microsoft.com/office/drawing/2014/main" id="{B5353582-901D-5B23-3237-8CD7AE512BAF}"/>
              </a:ext>
            </a:extLst>
          </p:cNvPr>
          <p:cNvSpPr/>
          <p:nvPr/>
        </p:nvSpPr>
        <p:spPr>
          <a:xfrm>
            <a:off x="1003609" y="5731472"/>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(4.5/5)</a:t>
            </a:r>
          </a:p>
        </p:txBody>
      </p:sp>
    </p:spTree>
    <p:extLst>
      <p:ext uri="{BB962C8B-B14F-4D97-AF65-F5344CB8AC3E}">
        <p14:creationId xmlns:p14="http://schemas.microsoft.com/office/powerpoint/2010/main" val="1417119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0B58B8E-82F0-D189-DCB9-FEF3122E1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53" y="255633"/>
            <a:ext cx="7174960" cy="3056669"/>
          </a:xfrm>
          <a:prstGeom prst="rect">
            <a:avLst/>
          </a:prstGeom>
          <a:ln>
            <a:noFill/>
          </a:ln>
          <a:effectLst>
            <a:outerShdw blurRad="292100" dist="139700" dir="2700000" algn="tl" rotWithShape="0">
              <a:srgbClr val="333333">
                <a:alpha val="65000"/>
              </a:srgbClr>
            </a:outerShdw>
          </a:effectLst>
        </p:spPr>
      </p:pic>
      <p:sp>
        <p:nvSpPr>
          <p:cNvPr id="4" name="Oval 3">
            <a:extLst>
              <a:ext uri="{FF2B5EF4-FFF2-40B4-BE49-F238E27FC236}">
                <a16:creationId xmlns:a16="http://schemas.microsoft.com/office/drawing/2014/main" id="{B21450BA-8D79-0D5C-EF9A-159740813A7D}"/>
              </a:ext>
            </a:extLst>
          </p:cNvPr>
          <p:cNvSpPr/>
          <p:nvPr/>
        </p:nvSpPr>
        <p:spPr>
          <a:xfrm>
            <a:off x="8225422" y="255633"/>
            <a:ext cx="385917" cy="380456"/>
          </a:xfrm>
          <a:prstGeom prst="ellipse">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1</a:t>
            </a:r>
          </a:p>
        </p:txBody>
      </p:sp>
      <p:cxnSp>
        <p:nvCxnSpPr>
          <p:cNvPr id="5" name="Straight Arrow Connector 4">
            <a:extLst>
              <a:ext uri="{FF2B5EF4-FFF2-40B4-BE49-F238E27FC236}">
                <a16:creationId xmlns:a16="http://schemas.microsoft.com/office/drawing/2014/main" id="{2ABCF070-DD9D-A722-94B2-34AEDA6C483B}"/>
              </a:ext>
            </a:extLst>
          </p:cNvPr>
          <p:cNvCxnSpPr>
            <a:cxnSpLocks/>
            <a:stCxn id="4" idx="3"/>
            <a:endCxn id="9" idx="3"/>
          </p:cNvCxnSpPr>
          <p:nvPr/>
        </p:nvCxnSpPr>
        <p:spPr>
          <a:xfrm flipH="1">
            <a:off x="7172612" y="580373"/>
            <a:ext cx="1109326" cy="265202"/>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A19823A4-E618-3388-1D91-B326CB1B4CE4}"/>
              </a:ext>
            </a:extLst>
          </p:cNvPr>
          <p:cNvSpPr/>
          <p:nvPr/>
        </p:nvSpPr>
        <p:spPr>
          <a:xfrm>
            <a:off x="432620" y="344130"/>
            <a:ext cx="6739992" cy="1002890"/>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D16F56EE-2A69-7EC2-42A6-1AFF6BEB9732}"/>
              </a:ext>
            </a:extLst>
          </p:cNvPr>
          <p:cNvSpPr/>
          <p:nvPr/>
        </p:nvSpPr>
        <p:spPr>
          <a:xfrm>
            <a:off x="438356" y="1459332"/>
            <a:ext cx="4434727" cy="1105448"/>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BE1DD516-3A53-B2B3-3674-165C3AA8F7B8}"/>
              </a:ext>
            </a:extLst>
          </p:cNvPr>
          <p:cNvCxnSpPr>
            <a:cxnSpLocks/>
            <a:stCxn id="4" idx="3"/>
          </p:cNvCxnSpPr>
          <p:nvPr/>
        </p:nvCxnSpPr>
        <p:spPr>
          <a:xfrm flipH="1">
            <a:off x="4873083" y="580373"/>
            <a:ext cx="3408855" cy="1431683"/>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7702A0C2-DA6E-82D1-9B4E-C96936D1582A}"/>
              </a:ext>
            </a:extLst>
          </p:cNvPr>
          <p:cNvPicPr>
            <a:picLocks noChangeAspect="1"/>
          </p:cNvPicPr>
          <p:nvPr/>
        </p:nvPicPr>
        <p:blipFill>
          <a:blip r:embed="rId3"/>
          <a:stretch>
            <a:fillRect/>
          </a:stretch>
        </p:blipFill>
        <p:spPr>
          <a:xfrm>
            <a:off x="432620" y="4257000"/>
            <a:ext cx="4521432" cy="1282766"/>
          </a:xfrm>
          <a:prstGeom prst="rect">
            <a:avLst/>
          </a:prstGeom>
        </p:spPr>
      </p:pic>
      <p:sp>
        <p:nvSpPr>
          <p:cNvPr id="14" name="Oval 13">
            <a:extLst>
              <a:ext uri="{FF2B5EF4-FFF2-40B4-BE49-F238E27FC236}">
                <a16:creationId xmlns:a16="http://schemas.microsoft.com/office/drawing/2014/main" id="{D6BE1514-DCB1-B5A6-6449-DA9DEC3CDD72}"/>
              </a:ext>
            </a:extLst>
          </p:cNvPr>
          <p:cNvSpPr/>
          <p:nvPr/>
        </p:nvSpPr>
        <p:spPr>
          <a:xfrm>
            <a:off x="4900893" y="3369908"/>
            <a:ext cx="385917" cy="380456"/>
          </a:xfrm>
          <a:prstGeom prst="ellipse">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dirty="0">
                <a:solidFill>
                  <a:srgbClr val="92D050"/>
                </a:solidFill>
              </a:rPr>
              <a:t>2</a:t>
            </a:r>
          </a:p>
        </p:txBody>
      </p:sp>
      <p:cxnSp>
        <p:nvCxnSpPr>
          <p:cNvPr id="15" name="Straight Arrow Connector 14">
            <a:extLst>
              <a:ext uri="{FF2B5EF4-FFF2-40B4-BE49-F238E27FC236}">
                <a16:creationId xmlns:a16="http://schemas.microsoft.com/office/drawing/2014/main" id="{1C204C4B-74B9-4B6D-0A00-66189A196F95}"/>
              </a:ext>
            </a:extLst>
          </p:cNvPr>
          <p:cNvCxnSpPr>
            <a:cxnSpLocks/>
            <a:stCxn id="14" idx="3"/>
          </p:cNvCxnSpPr>
          <p:nvPr/>
        </p:nvCxnSpPr>
        <p:spPr>
          <a:xfrm flipH="1">
            <a:off x="4025590" y="3694648"/>
            <a:ext cx="931819" cy="687643"/>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4247B828-83F2-80D9-D54F-1CB36E263CBA}"/>
              </a:ext>
            </a:extLst>
          </p:cNvPr>
          <p:cNvSpPr/>
          <p:nvPr/>
        </p:nvSpPr>
        <p:spPr>
          <a:xfrm>
            <a:off x="466166" y="4345659"/>
            <a:ext cx="4434727" cy="1105448"/>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60468D3-85F6-9360-6B29-D9A94529CC78}"/>
              </a:ext>
            </a:extLst>
          </p:cNvPr>
          <p:cNvPicPr>
            <a:picLocks noChangeAspect="1"/>
          </p:cNvPicPr>
          <p:nvPr/>
        </p:nvPicPr>
        <p:blipFill rotWithShape="1">
          <a:blip r:embed="rId4"/>
          <a:srcRect b="41229"/>
          <a:stretch/>
        </p:blipFill>
        <p:spPr>
          <a:xfrm>
            <a:off x="5166554" y="3824942"/>
            <a:ext cx="6316839" cy="2261431"/>
          </a:xfrm>
          <a:prstGeom prst="rect">
            <a:avLst/>
          </a:prstGeom>
        </p:spPr>
      </p:pic>
      <p:sp>
        <p:nvSpPr>
          <p:cNvPr id="18" name="Rectangle 17">
            <a:extLst>
              <a:ext uri="{FF2B5EF4-FFF2-40B4-BE49-F238E27FC236}">
                <a16:creationId xmlns:a16="http://schemas.microsoft.com/office/drawing/2014/main" id="{E176E035-8B2A-9A2C-16AA-511D55C30C4F}"/>
              </a:ext>
            </a:extLst>
          </p:cNvPr>
          <p:cNvSpPr/>
          <p:nvPr/>
        </p:nvSpPr>
        <p:spPr>
          <a:xfrm>
            <a:off x="5163197" y="4955657"/>
            <a:ext cx="4434727" cy="712494"/>
          </a:xfrm>
          <a:prstGeom prst="rect">
            <a:avLst/>
          </a:prstGeom>
          <a:noFill/>
          <a:ln w="38100">
            <a:solidFill>
              <a:srgbClr val="92D05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F1F8D47B-6262-0E85-4494-F2865A42117E}"/>
              </a:ext>
            </a:extLst>
          </p:cNvPr>
          <p:cNvCxnSpPr>
            <a:cxnSpLocks/>
            <a:stCxn id="14" idx="4"/>
          </p:cNvCxnSpPr>
          <p:nvPr/>
        </p:nvCxnSpPr>
        <p:spPr>
          <a:xfrm>
            <a:off x="5093852" y="3750364"/>
            <a:ext cx="860899" cy="1205293"/>
          </a:xfrm>
          <a:prstGeom prst="straightConnector1">
            <a:avLst/>
          </a:prstGeom>
          <a:ln w="28575">
            <a:solidFill>
              <a:srgbClr val="92D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97607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66DD38-FE0F-62A9-3180-7822D77CA3C0}"/>
              </a:ext>
            </a:extLst>
          </p:cNvPr>
          <p:cNvPicPr>
            <a:picLocks noChangeAspect="1"/>
          </p:cNvPicPr>
          <p:nvPr/>
        </p:nvPicPr>
        <p:blipFill>
          <a:blip r:embed="rId2"/>
          <a:stretch>
            <a:fillRect/>
          </a:stretch>
        </p:blipFill>
        <p:spPr>
          <a:xfrm>
            <a:off x="5288698" y="1494125"/>
            <a:ext cx="5764775" cy="2523497"/>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53FCCA0A-C5F0-DFEA-749B-4E2E238912C3}"/>
              </a:ext>
            </a:extLst>
          </p:cNvPr>
          <p:cNvSpPr/>
          <p:nvPr/>
        </p:nvSpPr>
        <p:spPr>
          <a:xfrm>
            <a:off x="11108842" y="1494125"/>
            <a:ext cx="369690" cy="3554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1</a:t>
            </a:r>
          </a:p>
        </p:txBody>
      </p:sp>
      <p:sp>
        <p:nvSpPr>
          <p:cNvPr id="4" name="Rectangle: Rounded Corners 3">
            <a:extLst>
              <a:ext uri="{FF2B5EF4-FFF2-40B4-BE49-F238E27FC236}">
                <a16:creationId xmlns:a16="http://schemas.microsoft.com/office/drawing/2014/main" id="{474E5F1A-B0C5-0D7C-143F-989CEA0AAAE4}"/>
              </a:ext>
            </a:extLst>
          </p:cNvPr>
          <p:cNvSpPr/>
          <p:nvPr/>
        </p:nvSpPr>
        <p:spPr>
          <a:xfrm>
            <a:off x="5287841" y="2564797"/>
            <a:ext cx="4321950" cy="13839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E7DAF928-0BA8-F75B-4662-8FEE0D6FFD9E}"/>
              </a:ext>
            </a:extLst>
          </p:cNvPr>
          <p:cNvCxnSpPr>
            <a:cxnSpLocks/>
            <a:stCxn id="3" idx="3"/>
          </p:cNvCxnSpPr>
          <p:nvPr/>
        </p:nvCxnSpPr>
        <p:spPr>
          <a:xfrm flipH="1">
            <a:off x="9665160" y="1797546"/>
            <a:ext cx="1497822" cy="132713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395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07023-8DAC-6784-BC8E-9F8CC2C397D2}"/>
              </a:ext>
            </a:extLst>
          </p:cNvPr>
          <p:cNvSpPr txBox="1"/>
          <p:nvPr/>
        </p:nvSpPr>
        <p:spPr>
          <a:xfrm>
            <a:off x="992458" y="752057"/>
            <a:ext cx="4873083" cy="584775"/>
          </a:xfrm>
          <a:prstGeom prst="rect">
            <a:avLst/>
          </a:prstGeom>
          <a:noFill/>
        </p:spPr>
        <p:txBody>
          <a:bodyPr wrap="square" rtlCol="0">
            <a:spAutoFit/>
          </a:bodyPr>
          <a:lstStyle/>
          <a:p>
            <a:r>
              <a:rPr lang="en-US" sz="3200" b="1" u="sng" dirty="0">
                <a:solidFill>
                  <a:schemeClr val="tx2"/>
                </a:solidFill>
              </a:rPr>
              <a:t>2- Consistency</a:t>
            </a:r>
            <a:r>
              <a:rPr lang="en-US" dirty="0">
                <a:solidFill>
                  <a:schemeClr val="tx2"/>
                </a:solidFill>
              </a:rPr>
              <a:t> </a:t>
            </a:r>
          </a:p>
        </p:txBody>
      </p:sp>
      <p:sp>
        <p:nvSpPr>
          <p:cNvPr id="5" name="Oval 4">
            <a:extLst>
              <a:ext uri="{FF2B5EF4-FFF2-40B4-BE49-F238E27FC236}">
                <a16:creationId xmlns:a16="http://schemas.microsoft.com/office/drawing/2014/main" id="{E9B28EC9-C5E9-BC04-D8A7-7CA9897104EB}"/>
              </a:ext>
            </a:extLst>
          </p:cNvPr>
          <p:cNvSpPr/>
          <p:nvPr/>
        </p:nvSpPr>
        <p:spPr>
          <a:xfrm>
            <a:off x="2910468" y="3398793"/>
            <a:ext cx="858644" cy="858644"/>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EC1E032-8CDD-647F-06E1-C8D00D3E251D}"/>
              </a:ext>
            </a:extLst>
          </p:cNvPr>
          <p:cNvSpPr txBox="1"/>
          <p:nvPr/>
        </p:nvSpPr>
        <p:spPr>
          <a:xfrm>
            <a:off x="1214321" y="1225320"/>
            <a:ext cx="8398030" cy="1200329"/>
          </a:xfrm>
          <a:prstGeom prst="rect">
            <a:avLst/>
          </a:prstGeom>
          <a:noFill/>
        </p:spPr>
        <p:txBody>
          <a:bodyPr wrap="square" rtlCol="0">
            <a:spAutoFit/>
          </a:bodyPr>
          <a:lstStyle/>
          <a:p>
            <a:r>
              <a:rPr lang="en-US" sz="2400" dirty="0"/>
              <a:t> Most of the website layout is consistent its view and navigation methods. However some pages have menus that is not existed in other pages. Plus, The navigation bar is different in some domains. </a:t>
            </a:r>
          </a:p>
        </p:txBody>
      </p:sp>
      <p:sp>
        <p:nvSpPr>
          <p:cNvPr id="20" name="TextBox 19">
            <a:extLst>
              <a:ext uri="{FF2B5EF4-FFF2-40B4-BE49-F238E27FC236}">
                <a16:creationId xmlns:a16="http://schemas.microsoft.com/office/drawing/2014/main" id="{7BE40CF9-0220-61C1-A4AD-0AABCAEED71C}"/>
              </a:ext>
            </a:extLst>
          </p:cNvPr>
          <p:cNvSpPr txBox="1"/>
          <p:nvPr/>
        </p:nvSpPr>
        <p:spPr>
          <a:xfrm>
            <a:off x="1214321" y="2690907"/>
            <a:ext cx="4337689" cy="2031325"/>
          </a:xfrm>
          <a:prstGeom prst="rect">
            <a:avLst/>
          </a:prstGeom>
          <a:noFill/>
        </p:spPr>
        <p:txBody>
          <a:bodyPr wrap="square" rtlCol="0">
            <a:spAutoFit/>
          </a:bodyPr>
          <a:lstStyle/>
          <a:p>
            <a:r>
              <a:rPr lang="en-US" dirty="0">
                <a:solidFill>
                  <a:srgbClr val="00B050"/>
                </a:solidFill>
              </a:rPr>
              <a:t>Positive points:</a:t>
            </a:r>
          </a:p>
          <a:p>
            <a:pPr marL="342900" indent="-342900">
              <a:buFont typeface="+mj-lt"/>
              <a:buAutoNum type="arabicPeriod"/>
            </a:pPr>
            <a:r>
              <a:rPr lang="en-US" dirty="0">
                <a:solidFill>
                  <a:srgbClr val="00B050"/>
                </a:solidFill>
              </a:rPr>
              <a:t>The navigation bar is similar at the all pages that are mentioned in it (News &amp; blogs, Support us, Contact, ….)</a:t>
            </a:r>
          </a:p>
          <a:p>
            <a:pPr marL="342900" indent="-342900">
              <a:buFont typeface="+mj-lt"/>
              <a:buAutoNum type="arabicPeriod"/>
            </a:pPr>
            <a:r>
              <a:rPr lang="en-US" dirty="0">
                <a:solidFill>
                  <a:srgbClr val="00B050"/>
                </a:solidFill>
              </a:rPr>
              <a:t>Similar footer in the pages of the same domain (ietf.org/&amp;&amp;&amp;&amp;)</a:t>
            </a:r>
          </a:p>
          <a:p>
            <a:pPr marL="342900" indent="-342900">
              <a:buFont typeface="+mj-lt"/>
              <a:buAutoNum type="arabicPeriod"/>
            </a:pPr>
            <a:r>
              <a:rPr lang="en-US" dirty="0">
                <a:solidFill>
                  <a:srgbClr val="00B050"/>
                </a:solidFill>
              </a:rPr>
              <a:t>Similar layout for different section</a:t>
            </a:r>
          </a:p>
        </p:txBody>
      </p:sp>
      <p:sp>
        <p:nvSpPr>
          <p:cNvPr id="21" name="TextBox 20">
            <a:extLst>
              <a:ext uri="{FF2B5EF4-FFF2-40B4-BE49-F238E27FC236}">
                <a16:creationId xmlns:a16="http://schemas.microsoft.com/office/drawing/2014/main" id="{3AC8AA88-11E2-1ECB-3CC6-D3997F5F0D22}"/>
              </a:ext>
            </a:extLst>
          </p:cNvPr>
          <p:cNvSpPr txBox="1"/>
          <p:nvPr/>
        </p:nvSpPr>
        <p:spPr>
          <a:xfrm>
            <a:off x="5413336" y="2572033"/>
            <a:ext cx="6352466" cy="1200329"/>
          </a:xfrm>
          <a:prstGeom prst="rect">
            <a:avLst/>
          </a:prstGeom>
          <a:noFill/>
        </p:spPr>
        <p:txBody>
          <a:bodyPr wrap="square" rtlCol="0">
            <a:spAutoFit/>
          </a:bodyPr>
          <a:lstStyle/>
          <a:p>
            <a:r>
              <a:rPr lang="en-US" dirty="0">
                <a:solidFill>
                  <a:srgbClr val="FF0000"/>
                </a:solidFill>
              </a:rPr>
              <a:t>Negative points:</a:t>
            </a:r>
          </a:p>
          <a:p>
            <a:pPr marL="800100" lvl="1" indent="-342900">
              <a:buFont typeface="+mj-lt"/>
              <a:buAutoNum type="arabicPeriod"/>
            </a:pPr>
            <a:r>
              <a:rPr lang="en-US" dirty="0">
                <a:solidFill>
                  <a:srgbClr val="FF0000"/>
                </a:solidFill>
              </a:rPr>
              <a:t> Different navigation bars in different domains</a:t>
            </a:r>
          </a:p>
          <a:p>
            <a:pPr marL="800100" lvl="1" indent="-342900">
              <a:buFont typeface="+mj-lt"/>
              <a:buAutoNum type="arabicPeriod"/>
            </a:pPr>
            <a:r>
              <a:rPr lang="en-US" dirty="0">
                <a:solidFill>
                  <a:srgbClr val="FF0000"/>
                </a:solidFill>
              </a:rPr>
              <a:t>The navigation menu is not existed in all pages </a:t>
            </a:r>
          </a:p>
          <a:p>
            <a:pPr marL="800100" lvl="1" indent="-342900">
              <a:buFont typeface="+mj-lt"/>
              <a:buAutoNum type="arabicPeriod"/>
            </a:pPr>
            <a:endParaRPr lang="en-US" dirty="0">
              <a:solidFill>
                <a:srgbClr val="FF0000"/>
              </a:solidFill>
            </a:endParaRPr>
          </a:p>
        </p:txBody>
      </p:sp>
      <p:sp>
        <p:nvSpPr>
          <p:cNvPr id="3" name="Rectangle 2">
            <a:extLst>
              <a:ext uri="{FF2B5EF4-FFF2-40B4-BE49-F238E27FC236}">
                <a16:creationId xmlns:a16="http://schemas.microsoft.com/office/drawing/2014/main" id="{08245649-CD13-0061-DE3C-9371729E8222}"/>
              </a:ext>
            </a:extLst>
          </p:cNvPr>
          <p:cNvSpPr/>
          <p:nvPr/>
        </p:nvSpPr>
        <p:spPr>
          <a:xfrm>
            <a:off x="1003608" y="5572266"/>
            <a:ext cx="4409727" cy="81560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3200" b="1" dirty="0">
                <a:solidFill>
                  <a:schemeClr val="accent4">
                    <a:lumMod val="50000"/>
                  </a:schemeClr>
                </a:solidFill>
              </a:rPr>
              <a:t>Rating:  (3.5/5)</a:t>
            </a:r>
          </a:p>
        </p:txBody>
      </p:sp>
    </p:spTree>
    <p:extLst>
      <p:ext uri="{BB962C8B-B14F-4D97-AF65-F5344CB8AC3E}">
        <p14:creationId xmlns:p14="http://schemas.microsoft.com/office/powerpoint/2010/main" val="135563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3FB03-5E7C-661A-AC6E-478A6F90F07B}"/>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340084" y="440281"/>
            <a:ext cx="7171761" cy="2832100"/>
          </a:xfrm>
          <a:prstGeom prst="rect">
            <a:avLst/>
          </a:prstGeom>
          <a:ln>
            <a:noFill/>
          </a:ln>
          <a:effectLst>
            <a:outerShdw blurRad="292100" dist="139700" dir="2700000" algn="tl" rotWithShape="0">
              <a:srgbClr val="333333">
                <a:alpha val="65000"/>
              </a:srgbClr>
            </a:outerShdw>
          </a:effectLst>
        </p:spPr>
      </p:pic>
      <p:sp>
        <p:nvSpPr>
          <p:cNvPr id="4" name="Rectangle: Rounded Corners 3">
            <a:extLst>
              <a:ext uri="{FF2B5EF4-FFF2-40B4-BE49-F238E27FC236}">
                <a16:creationId xmlns:a16="http://schemas.microsoft.com/office/drawing/2014/main" id="{7F114609-AD5B-6454-414A-106AF99DB695}"/>
              </a:ext>
            </a:extLst>
          </p:cNvPr>
          <p:cNvSpPr/>
          <p:nvPr/>
        </p:nvSpPr>
        <p:spPr>
          <a:xfrm>
            <a:off x="521111" y="426382"/>
            <a:ext cx="6843250" cy="858646"/>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7FAEA696-A6E6-1734-B162-5E4C9F99BF78}"/>
              </a:ext>
            </a:extLst>
          </p:cNvPr>
          <p:cNvCxnSpPr>
            <a:cxnSpLocks/>
          </p:cNvCxnSpPr>
          <p:nvPr/>
        </p:nvCxnSpPr>
        <p:spPr>
          <a:xfrm flipH="1" flipV="1">
            <a:off x="7364361" y="1012723"/>
            <a:ext cx="2270293" cy="726867"/>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E83FAC77-AF89-482E-F34C-A5CAC6EDDB17}"/>
              </a:ext>
            </a:extLst>
          </p:cNvPr>
          <p:cNvPicPr>
            <a:picLocks noChangeAspect="1"/>
          </p:cNvPicPr>
          <p:nvPr/>
        </p:nvPicPr>
        <p:blipFill rotWithShape="1">
          <a:blip r:embed="rId3">
            <a:extLst>
              <a:ext uri="{28A0092B-C50C-407E-A947-70E740481C1C}">
                <a14:useLocalDpi xmlns:a14="http://schemas.microsoft.com/office/drawing/2010/main" val="0"/>
              </a:ext>
            </a:extLst>
          </a:blip>
          <a:srcRect t="1112" b="46805"/>
          <a:stretch/>
        </p:blipFill>
        <p:spPr>
          <a:xfrm>
            <a:off x="156116" y="3561249"/>
            <a:ext cx="8809463" cy="3242017"/>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60103B51-5D6B-4A6E-C624-4D8C185EEC86}"/>
              </a:ext>
            </a:extLst>
          </p:cNvPr>
          <p:cNvCxnSpPr>
            <a:cxnSpLocks/>
          </p:cNvCxnSpPr>
          <p:nvPr/>
        </p:nvCxnSpPr>
        <p:spPr>
          <a:xfrm flipH="1">
            <a:off x="7728155" y="1739590"/>
            <a:ext cx="1906499" cy="1689410"/>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43" name="Rectangle: Rounded Corners 42">
            <a:extLst>
              <a:ext uri="{FF2B5EF4-FFF2-40B4-BE49-F238E27FC236}">
                <a16:creationId xmlns:a16="http://schemas.microsoft.com/office/drawing/2014/main" id="{B1B2F4F4-E376-F999-8361-E566D23AFC9E}"/>
              </a:ext>
            </a:extLst>
          </p:cNvPr>
          <p:cNvSpPr/>
          <p:nvPr/>
        </p:nvSpPr>
        <p:spPr>
          <a:xfrm>
            <a:off x="408880" y="3561250"/>
            <a:ext cx="8289072" cy="810266"/>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CC55A4BD-4B4D-9952-B861-AA7A012D7BD9}"/>
              </a:ext>
            </a:extLst>
          </p:cNvPr>
          <p:cNvSpPr/>
          <p:nvPr/>
        </p:nvSpPr>
        <p:spPr>
          <a:xfrm>
            <a:off x="9634654" y="1553199"/>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1</a:t>
            </a:r>
          </a:p>
        </p:txBody>
      </p:sp>
    </p:spTree>
    <p:extLst>
      <p:ext uri="{BB962C8B-B14F-4D97-AF65-F5344CB8AC3E}">
        <p14:creationId xmlns:p14="http://schemas.microsoft.com/office/powerpoint/2010/main" val="3082459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BDD7C-A91B-40D7-FF36-96CA63CB6808}"/>
              </a:ext>
            </a:extLst>
          </p:cNvPr>
          <p:cNvPicPr>
            <a:picLocks noChangeAspect="1"/>
          </p:cNvPicPr>
          <p:nvPr/>
        </p:nvPicPr>
        <p:blipFill rotWithShape="1">
          <a:blip r:embed="rId2"/>
          <a:srcRect t="1" b="-540"/>
          <a:stretch/>
        </p:blipFill>
        <p:spPr>
          <a:xfrm>
            <a:off x="236526" y="3245005"/>
            <a:ext cx="6583023" cy="3313111"/>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D3D4DC36-3A9D-34FA-D5F4-F0B8890E5C42}"/>
              </a:ext>
            </a:extLst>
          </p:cNvPr>
          <p:cNvPicPr>
            <a:picLocks noChangeAspect="1"/>
          </p:cNvPicPr>
          <p:nvPr/>
        </p:nvPicPr>
        <p:blipFill rotWithShape="1">
          <a:blip r:embed="rId3"/>
          <a:srcRect t="18425" r="5296"/>
          <a:stretch/>
        </p:blipFill>
        <p:spPr>
          <a:xfrm>
            <a:off x="4576251" y="299884"/>
            <a:ext cx="7133773" cy="366884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9AF14C7-CCC8-B22F-3536-7A967331EE6D}"/>
              </a:ext>
            </a:extLst>
          </p:cNvPr>
          <p:cNvSpPr/>
          <p:nvPr/>
        </p:nvSpPr>
        <p:spPr>
          <a:xfrm>
            <a:off x="4576251" y="3419168"/>
            <a:ext cx="7133773" cy="59659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B0093B-387B-CF6D-27AB-86813A75F11C}"/>
              </a:ext>
            </a:extLst>
          </p:cNvPr>
          <p:cNvSpPr/>
          <p:nvPr/>
        </p:nvSpPr>
        <p:spPr>
          <a:xfrm>
            <a:off x="236526" y="6230893"/>
            <a:ext cx="6583023" cy="34688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B93153C7-CF80-FA24-7384-D12D8F57E3E5}"/>
              </a:ext>
            </a:extLst>
          </p:cNvPr>
          <p:cNvCxnSpPr>
            <a:cxnSpLocks/>
            <a:endCxn id="6" idx="2"/>
          </p:cNvCxnSpPr>
          <p:nvPr/>
        </p:nvCxnSpPr>
        <p:spPr>
          <a:xfrm flipH="1" flipV="1">
            <a:off x="8143138" y="4015760"/>
            <a:ext cx="2149437" cy="1278041"/>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0FC7F9C9-C584-0F71-BDCE-6FD61A6ECF77}"/>
              </a:ext>
            </a:extLst>
          </p:cNvPr>
          <p:cNvCxnSpPr>
            <a:cxnSpLocks/>
            <a:endCxn id="6" idx="2"/>
          </p:cNvCxnSpPr>
          <p:nvPr/>
        </p:nvCxnSpPr>
        <p:spPr>
          <a:xfrm flipH="1" flipV="1">
            <a:off x="8143138" y="4015760"/>
            <a:ext cx="2149437" cy="1278041"/>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B5C39D11-4529-8219-D618-0DF6DDCFD89E}"/>
              </a:ext>
            </a:extLst>
          </p:cNvPr>
          <p:cNvSpPr/>
          <p:nvPr/>
        </p:nvSpPr>
        <p:spPr>
          <a:xfrm>
            <a:off x="10292575" y="5117242"/>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2</a:t>
            </a:r>
          </a:p>
        </p:txBody>
      </p:sp>
      <p:cxnSp>
        <p:nvCxnSpPr>
          <p:cNvPr id="19" name="Straight Arrow Connector 18">
            <a:extLst>
              <a:ext uri="{FF2B5EF4-FFF2-40B4-BE49-F238E27FC236}">
                <a16:creationId xmlns:a16="http://schemas.microsoft.com/office/drawing/2014/main" id="{FEC8699D-1806-2232-6059-7B75A0F9B178}"/>
              </a:ext>
            </a:extLst>
          </p:cNvPr>
          <p:cNvCxnSpPr>
            <a:cxnSpLocks/>
            <a:stCxn id="10" idx="2"/>
            <a:endCxn id="7" idx="3"/>
          </p:cNvCxnSpPr>
          <p:nvPr/>
        </p:nvCxnSpPr>
        <p:spPr>
          <a:xfrm flipH="1">
            <a:off x="6819549" y="5303633"/>
            <a:ext cx="3473026" cy="1100704"/>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8496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9AF54-611E-2341-9D10-9223948A4329}"/>
              </a:ext>
            </a:extLst>
          </p:cNvPr>
          <p:cNvPicPr>
            <a:picLocks noChangeAspect="1"/>
          </p:cNvPicPr>
          <p:nvPr/>
        </p:nvPicPr>
        <p:blipFill rotWithShape="1">
          <a:blip r:embed="rId2"/>
          <a:srcRect t="1508"/>
          <a:stretch/>
        </p:blipFill>
        <p:spPr>
          <a:xfrm>
            <a:off x="291802" y="3048000"/>
            <a:ext cx="6702139" cy="3156092"/>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2ECB46E9-86BA-4446-F78C-D347EC0AE7CF}"/>
              </a:ext>
            </a:extLst>
          </p:cNvPr>
          <p:cNvSpPr/>
          <p:nvPr/>
        </p:nvSpPr>
        <p:spPr>
          <a:xfrm>
            <a:off x="356839" y="3579541"/>
            <a:ext cx="4928839" cy="94785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E02C961-828C-DC28-DB9C-281AE3DA210C}"/>
              </a:ext>
            </a:extLst>
          </p:cNvPr>
          <p:cNvSpPr/>
          <p:nvPr/>
        </p:nvSpPr>
        <p:spPr>
          <a:xfrm>
            <a:off x="356838" y="4601884"/>
            <a:ext cx="4928839" cy="160220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1BEE511-06E9-AB9B-52B3-99FA056E1CD2}"/>
              </a:ext>
            </a:extLst>
          </p:cNvPr>
          <p:cNvSpPr/>
          <p:nvPr/>
        </p:nvSpPr>
        <p:spPr>
          <a:xfrm>
            <a:off x="5352586" y="4612887"/>
            <a:ext cx="1527716" cy="159120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FDB7700A-1591-C397-29C6-B4E0C3C400AE}"/>
              </a:ext>
            </a:extLst>
          </p:cNvPr>
          <p:cNvPicPr>
            <a:picLocks noChangeAspect="1"/>
          </p:cNvPicPr>
          <p:nvPr/>
        </p:nvPicPr>
        <p:blipFill>
          <a:blip r:embed="rId3"/>
          <a:stretch>
            <a:fillRect/>
          </a:stretch>
        </p:blipFill>
        <p:spPr>
          <a:xfrm>
            <a:off x="4555057" y="196009"/>
            <a:ext cx="6568500" cy="3232991"/>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61C0E341-0A3D-430E-0D42-B65427C3C345}"/>
              </a:ext>
            </a:extLst>
          </p:cNvPr>
          <p:cNvSpPr/>
          <p:nvPr/>
        </p:nvSpPr>
        <p:spPr>
          <a:xfrm>
            <a:off x="4555058" y="776794"/>
            <a:ext cx="4856572" cy="86243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AF24643-593D-F5CD-E160-B882DE465B66}"/>
              </a:ext>
            </a:extLst>
          </p:cNvPr>
          <p:cNvSpPr/>
          <p:nvPr/>
        </p:nvSpPr>
        <p:spPr>
          <a:xfrm>
            <a:off x="4562494" y="1713717"/>
            <a:ext cx="4856572" cy="170970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96B10E3-D015-CF42-0471-949A00D362A6}"/>
              </a:ext>
            </a:extLst>
          </p:cNvPr>
          <p:cNvSpPr/>
          <p:nvPr/>
        </p:nvSpPr>
        <p:spPr>
          <a:xfrm>
            <a:off x="9541725" y="1787915"/>
            <a:ext cx="1527716" cy="159120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7F58155A-ECB5-127B-645D-6B7088A7B51C}"/>
              </a:ext>
            </a:extLst>
          </p:cNvPr>
          <p:cNvCxnSpPr>
            <a:cxnSpLocks/>
          </p:cNvCxnSpPr>
          <p:nvPr/>
        </p:nvCxnSpPr>
        <p:spPr>
          <a:xfrm flipH="1" flipV="1">
            <a:off x="8742556" y="3505052"/>
            <a:ext cx="1641645" cy="1346028"/>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8F070E33-F1DD-1E81-469D-63A704A7A462}"/>
              </a:ext>
            </a:extLst>
          </p:cNvPr>
          <p:cNvCxnSpPr>
            <a:cxnSpLocks/>
          </p:cNvCxnSpPr>
          <p:nvPr/>
        </p:nvCxnSpPr>
        <p:spPr>
          <a:xfrm flipH="1">
            <a:off x="6880302" y="4851080"/>
            <a:ext cx="3503899" cy="679925"/>
          </a:xfrm>
          <a:prstGeom prst="straightConnector1">
            <a:avLst/>
          </a:prstGeom>
          <a:ln w="38100">
            <a:solidFill>
              <a:srgbClr val="92D050"/>
            </a:solidFill>
            <a:tailEnd type="triangle"/>
          </a:ln>
        </p:spPr>
        <p:style>
          <a:lnRef idx="1">
            <a:schemeClr val="accent2"/>
          </a:lnRef>
          <a:fillRef idx="0">
            <a:schemeClr val="accent2"/>
          </a:fillRef>
          <a:effectRef idx="0">
            <a:schemeClr val="accent2"/>
          </a:effectRef>
          <a:fontRef idx="minor">
            <a:schemeClr val="tx1"/>
          </a:fontRef>
        </p:style>
      </p:cxnSp>
      <p:sp>
        <p:nvSpPr>
          <p:cNvPr id="14" name="Oval 13">
            <a:extLst>
              <a:ext uri="{FF2B5EF4-FFF2-40B4-BE49-F238E27FC236}">
                <a16:creationId xmlns:a16="http://schemas.microsoft.com/office/drawing/2014/main" id="{6A1C0BEF-7DFE-2053-D791-0FC3CC417F45}"/>
              </a:ext>
            </a:extLst>
          </p:cNvPr>
          <p:cNvSpPr/>
          <p:nvPr/>
        </p:nvSpPr>
        <p:spPr>
          <a:xfrm>
            <a:off x="10384201" y="4664689"/>
            <a:ext cx="352583" cy="372781"/>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3"/>
                </a:solidFill>
              </a:rPr>
              <a:t>3</a:t>
            </a:r>
          </a:p>
        </p:txBody>
      </p:sp>
    </p:spTree>
    <p:extLst>
      <p:ext uri="{BB962C8B-B14F-4D97-AF65-F5344CB8AC3E}">
        <p14:creationId xmlns:p14="http://schemas.microsoft.com/office/powerpoint/2010/main" val="671594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823CD-2545-E4F9-C3E1-3975D10726D7}"/>
              </a:ext>
            </a:extLst>
          </p:cNvPr>
          <p:cNvPicPr>
            <a:picLocks noChangeAspect="1"/>
          </p:cNvPicPr>
          <p:nvPr/>
        </p:nvPicPr>
        <p:blipFill>
          <a:blip r:embed="rId2">
            <a:extLst>
              <a:ext uri="{28A0092B-C50C-407E-A947-70E740481C1C}">
                <a14:useLocalDpi xmlns:a14="http://schemas.microsoft.com/office/drawing/2010/main" val="0"/>
              </a:ext>
            </a:extLst>
          </a:blip>
          <a:srcRect l="3911" r="3911"/>
          <a:stretch/>
        </p:blipFill>
        <p:spPr>
          <a:xfrm>
            <a:off x="5742819" y="1126274"/>
            <a:ext cx="6293065" cy="2959012"/>
          </a:xfrm>
          <a:prstGeom prst="rect">
            <a:avLst/>
          </a:prstGeom>
          <a:ln>
            <a:noFill/>
          </a:ln>
          <a:effectLst>
            <a:outerShdw blurRad="292100" dist="139700" dir="2700000" algn="tl" rotWithShape="0">
              <a:srgbClr val="333333">
                <a:alpha val="65000"/>
              </a:srgbClr>
            </a:outerShdw>
          </a:effectLst>
        </p:spPr>
      </p:pic>
      <p:cxnSp>
        <p:nvCxnSpPr>
          <p:cNvPr id="4" name="Straight Arrow Connector 3">
            <a:extLst>
              <a:ext uri="{FF2B5EF4-FFF2-40B4-BE49-F238E27FC236}">
                <a16:creationId xmlns:a16="http://schemas.microsoft.com/office/drawing/2014/main" id="{BDEF1313-F208-18A3-0F85-3D818A9BABB6}"/>
              </a:ext>
            </a:extLst>
          </p:cNvPr>
          <p:cNvCxnSpPr>
            <a:cxnSpLocks/>
            <a:stCxn id="13" idx="6"/>
          </p:cNvCxnSpPr>
          <p:nvPr/>
        </p:nvCxnSpPr>
        <p:spPr>
          <a:xfrm>
            <a:off x="3363953" y="1167161"/>
            <a:ext cx="2267413" cy="18213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5" name="Picture 4">
            <a:extLst>
              <a:ext uri="{FF2B5EF4-FFF2-40B4-BE49-F238E27FC236}">
                <a16:creationId xmlns:a16="http://schemas.microsoft.com/office/drawing/2014/main" id="{1F3CE530-10FA-ED3C-AE4D-DBE850676A22}"/>
              </a:ext>
            </a:extLst>
          </p:cNvPr>
          <p:cNvPicPr>
            <a:picLocks noChangeAspect="1"/>
          </p:cNvPicPr>
          <p:nvPr/>
        </p:nvPicPr>
        <p:blipFill rotWithShape="1">
          <a:blip r:embed="rId3">
            <a:extLst>
              <a:ext uri="{28A0092B-C50C-407E-A947-70E740481C1C}">
                <a14:useLocalDpi xmlns:a14="http://schemas.microsoft.com/office/drawing/2010/main" val="0"/>
              </a:ext>
            </a:extLst>
          </a:blip>
          <a:srcRect t="1112" b="46805"/>
          <a:stretch/>
        </p:blipFill>
        <p:spPr>
          <a:xfrm>
            <a:off x="156116" y="3610409"/>
            <a:ext cx="8809463" cy="3242017"/>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1277E252-6892-B7C5-7AA9-7F093A457DF7}"/>
              </a:ext>
            </a:extLst>
          </p:cNvPr>
          <p:cNvSpPr/>
          <p:nvPr/>
        </p:nvSpPr>
        <p:spPr>
          <a:xfrm>
            <a:off x="408880" y="3630074"/>
            <a:ext cx="8289072" cy="790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A4EB4A1E-ED99-3413-4E2E-D36049C94E00}"/>
              </a:ext>
            </a:extLst>
          </p:cNvPr>
          <p:cNvCxnSpPr>
            <a:cxnSpLocks/>
            <a:stCxn id="13" idx="6"/>
            <a:endCxn id="5" idx="0"/>
          </p:cNvCxnSpPr>
          <p:nvPr/>
        </p:nvCxnSpPr>
        <p:spPr>
          <a:xfrm>
            <a:off x="3363953" y="1167161"/>
            <a:ext cx="1196895" cy="2443248"/>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3" name="Oval 12">
            <a:extLst>
              <a:ext uri="{FF2B5EF4-FFF2-40B4-BE49-F238E27FC236}">
                <a16:creationId xmlns:a16="http://schemas.microsoft.com/office/drawing/2014/main" id="{F1729BD9-05DC-DC2C-1004-0203D9AC5613}"/>
              </a:ext>
            </a:extLst>
          </p:cNvPr>
          <p:cNvSpPr/>
          <p:nvPr/>
        </p:nvSpPr>
        <p:spPr>
          <a:xfrm>
            <a:off x="2940207" y="955288"/>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7" name="Rectangle: Rounded Corners 6">
            <a:extLst>
              <a:ext uri="{FF2B5EF4-FFF2-40B4-BE49-F238E27FC236}">
                <a16:creationId xmlns:a16="http://schemas.microsoft.com/office/drawing/2014/main" id="{63C8E574-7125-7AC0-37AA-89CDFA617F81}"/>
              </a:ext>
            </a:extLst>
          </p:cNvPr>
          <p:cNvSpPr/>
          <p:nvPr/>
        </p:nvSpPr>
        <p:spPr>
          <a:xfrm>
            <a:off x="5737272" y="1126275"/>
            <a:ext cx="6293065" cy="3288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282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59897EA-EB97-A27F-D982-70C3A7D9330F}"/>
              </a:ext>
            </a:extLst>
          </p:cNvPr>
          <p:cNvPicPr>
            <a:picLocks noChangeAspect="1"/>
          </p:cNvPicPr>
          <p:nvPr/>
        </p:nvPicPr>
        <p:blipFill rotWithShape="1">
          <a:blip r:embed="rId2"/>
          <a:srcRect t="7509" r="1209"/>
          <a:stretch/>
        </p:blipFill>
        <p:spPr>
          <a:xfrm>
            <a:off x="253688" y="3381749"/>
            <a:ext cx="8413800" cy="335358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925B62AF-834A-208F-C5C9-4AF76B172423}"/>
              </a:ext>
            </a:extLst>
          </p:cNvPr>
          <p:cNvSpPr/>
          <p:nvPr/>
        </p:nvSpPr>
        <p:spPr>
          <a:xfrm>
            <a:off x="6096000" y="4750420"/>
            <a:ext cx="2620536" cy="21075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4152F339-486E-F270-FA31-7090520EE041}"/>
              </a:ext>
            </a:extLst>
          </p:cNvPr>
          <p:cNvCxnSpPr>
            <a:cxnSpLocks/>
            <a:stCxn id="21" idx="2"/>
            <a:endCxn id="16" idx="6"/>
          </p:cNvCxnSpPr>
          <p:nvPr/>
        </p:nvCxnSpPr>
        <p:spPr>
          <a:xfrm flipH="1">
            <a:off x="8716536" y="4393581"/>
            <a:ext cx="2392662" cy="1410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48F134D-DA42-2F7C-B381-45791E72ECEC}"/>
              </a:ext>
            </a:extLst>
          </p:cNvPr>
          <p:cNvSpPr/>
          <p:nvPr/>
        </p:nvSpPr>
        <p:spPr>
          <a:xfrm>
            <a:off x="11109198" y="4181708"/>
            <a:ext cx="423746" cy="4237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2</a:t>
            </a:r>
          </a:p>
        </p:txBody>
      </p:sp>
      <p:pic>
        <p:nvPicPr>
          <p:cNvPr id="6" name="Picture 5">
            <a:extLst>
              <a:ext uri="{FF2B5EF4-FFF2-40B4-BE49-F238E27FC236}">
                <a16:creationId xmlns:a16="http://schemas.microsoft.com/office/drawing/2014/main" id="{C2691553-0E4D-7AE6-F802-DDB30C807077}"/>
              </a:ext>
            </a:extLst>
          </p:cNvPr>
          <p:cNvPicPr>
            <a:picLocks noChangeAspect="1"/>
          </p:cNvPicPr>
          <p:nvPr/>
        </p:nvPicPr>
        <p:blipFill rotWithShape="1">
          <a:blip r:embed="rId3"/>
          <a:srcRect t="3691"/>
          <a:stretch/>
        </p:blipFill>
        <p:spPr>
          <a:xfrm>
            <a:off x="3251981" y="346688"/>
            <a:ext cx="6917931" cy="3252438"/>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D84654E6-8BF1-381B-4D75-854CBB251673}"/>
              </a:ext>
            </a:extLst>
          </p:cNvPr>
          <p:cNvSpPr/>
          <p:nvPr/>
        </p:nvSpPr>
        <p:spPr>
          <a:xfrm>
            <a:off x="8116956" y="1757317"/>
            <a:ext cx="2102004" cy="190314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B7AE6A7B-F359-F687-5C80-A99BD3C0E51B}"/>
              </a:ext>
            </a:extLst>
          </p:cNvPr>
          <p:cNvCxnSpPr>
            <a:cxnSpLocks/>
            <a:stCxn id="21" idx="2"/>
            <a:endCxn id="7" idx="5"/>
          </p:cNvCxnSpPr>
          <p:nvPr/>
        </p:nvCxnSpPr>
        <p:spPr>
          <a:xfrm flipH="1" flipV="1">
            <a:off x="9911129" y="3381749"/>
            <a:ext cx="1198069" cy="1011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6228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8306</TotalTime>
  <Words>1380</Words>
  <Application>Microsoft Office PowerPoint</Application>
  <PresentationFormat>Widescreen</PresentationFormat>
  <Paragraphs>186</Paragraphs>
  <Slides>37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Bookman Old Style</vt:lpstr>
      <vt:lpstr>Calibri</vt:lpstr>
      <vt:lpstr>Rockwell</vt:lpstr>
      <vt:lpstr>Damask</vt:lpstr>
      <vt:lpstr>12 Principles of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Principles of design</dc:title>
  <dc:creator>A Shenawy</dc:creator>
  <cp:lastModifiedBy>A Shenawy</cp:lastModifiedBy>
  <cp:revision>31</cp:revision>
  <dcterms:created xsi:type="dcterms:W3CDTF">2022-11-24T08:25:18Z</dcterms:created>
  <dcterms:modified xsi:type="dcterms:W3CDTF">2022-12-10T12:55:54Z</dcterms:modified>
</cp:coreProperties>
</file>